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7"/>
  </p:handoutMasterIdLst>
  <p:sldIdLst>
    <p:sldId id="256" r:id="rId2"/>
    <p:sldId id="257" r:id="rId3"/>
    <p:sldId id="258" r:id="rId4"/>
    <p:sldId id="259" r:id="rId5"/>
    <p:sldId id="260" r:id="rId6"/>
    <p:sldId id="280" r:id="rId7"/>
    <p:sldId id="281" r:id="rId8"/>
    <p:sldId id="261" r:id="rId9"/>
    <p:sldId id="262" r:id="rId10"/>
    <p:sldId id="263" r:id="rId11"/>
    <p:sldId id="284" r:id="rId12"/>
    <p:sldId id="282" r:id="rId13"/>
    <p:sldId id="265" r:id="rId14"/>
    <p:sldId id="264" r:id="rId15"/>
    <p:sldId id="266" r:id="rId16"/>
    <p:sldId id="267" r:id="rId17"/>
    <p:sldId id="268" r:id="rId18"/>
    <p:sldId id="269" r:id="rId19"/>
    <p:sldId id="270" r:id="rId20"/>
    <p:sldId id="271" r:id="rId21"/>
    <p:sldId id="272" r:id="rId22"/>
    <p:sldId id="273" r:id="rId23"/>
    <p:sldId id="277" r:id="rId24"/>
    <p:sldId id="279" r:id="rId25"/>
    <p:sldId id="278" r:id="rId26"/>
    <p:sldId id="274" r:id="rId27"/>
    <p:sldId id="275" r:id="rId28"/>
    <p:sldId id="276" r:id="rId29"/>
    <p:sldId id="283" r:id="rId30"/>
    <p:sldId id="287" r:id="rId31"/>
    <p:sldId id="286" r:id="rId32"/>
    <p:sldId id="288" r:id="rId33"/>
    <p:sldId id="289" r:id="rId34"/>
    <p:sldId id="290" r:id="rId35"/>
    <p:sldId id="291"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4" d="100"/>
          <a:sy n="94" d="100"/>
        </p:scale>
        <p:origin x="-140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625473-416D-1A4C-9C02-BB966F0F79F2}" type="datetimeFigureOut">
              <a:rPr lang="en-US" smtClean="0"/>
              <a:t>6/1/14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CC5CDF-4E07-F440-9B13-F1DB83123C83}" type="slidenum">
              <a:rPr lang="en-US" smtClean="0"/>
              <a:t>‹#›</a:t>
            </a:fld>
            <a:endParaRPr lang="en-US"/>
          </a:p>
        </p:txBody>
      </p:sp>
    </p:spTree>
    <p:extLst>
      <p:ext uri="{BB962C8B-B14F-4D97-AF65-F5344CB8AC3E}">
        <p14:creationId xmlns:p14="http://schemas.microsoft.com/office/powerpoint/2010/main" val="118507296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ED5E26-A2C2-3143-8923-6B5CD147E03E}" type="datetimeFigureOut">
              <a:rPr lang="en-US" smtClean="0"/>
              <a:t>6/1/14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A875E8-72AE-7B4E-9EFC-00193838AF90}" type="slidenum">
              <a:rPr lang="en-US" smtClean="0"/>
              <a:t>‹#›</a:t>
            </a:fld>
            <a:endParaRPr lang="en-US"/>
          </a:p>
        </p:txBody>
      </p:sp>
    </p:spTree>
    <p:extLst>
      <p:ext uri="{BB962C8B-B14F-4D97-AF65-F5344CB8AC3E}">
        <p14:creationId xmlns:p14="http://schemas.microsoft.com/office/powerpoint/2010/main" val="314686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ED5E26-A2C2-3143-8923-6B5CD147E03E}" type="datetimeFigureOut">
              <a:rPr lang="en-US" smtClean="0"/>
              <a:t>6/1/14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A875E8-72AE-7B4E-9EFC-00193838AF90}" type="slidenum">
              <a:rPr lang="en-US" smtClean="0"/>
              <a:t>‹#›</a:t>
            </a:fld>
            <a:endParaRPr lang="en-US"/>
          </a:p>
        </p:txBody>
      </p:sp>
    </p:spTree>
    <p:extLst>
      <p:ext uri="{BB962C8B-B14F-4D97-AF65-F5344CB8AC3E}">
        <p14:creationId xmlns:p14="http://schemas.microsoft.com/office/powerpoint/2010/main" val="107309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ED5E26-A2C2-3143-8923-6B5CD147E03E}" type="datetimeFigureOut">
              <a:rPr lang="en-US" smtClean="0"/>
              <a:t>6/1/14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A875E8-72AE-7B4E-9EFC-00193838AF90}" type="slidenum">
              <a:rPr lang="en-US" smtClean="0"/>
              <a:t>‹#›</a:t>
            </a:fld>
            <a:endParaRPr lang="en-US"/>
          </a:p>
        </p:txBody>
      </p:sp>
    </p:spTree>
    <p:extLst>
      <p:ext uri="{BB962C8B-B14F-4D97-AF65-F5344CB8AC3E}">
        <p14:creationId xmlns:p14="http://schemas.microsoft.com/office/powerpoint/2010/main" val="2684715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ED5E26-A2C2-3143-8923-6B5CD147E03E}" type="datetimeFigureOut">
              <a:rPr lang="en-US" smtClean="0"/>
              <a:t>6/1/14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A875E8-72AE-7B4E-9EFC-00193838AF90}" type="slidenum">
              <a:rPr lang="en-US" smtClean="0"/>
              <a:t>‹#›</a:t>
            </a:fld>
            <a:endParaRPr lang="en-US"/>
          </a:p>
        </p:txBody>
      </p:sp>
    </p:spTree>
    <p:extLst>
      <p:ext uri="{BB962C8B-B14F-4D97-AF65-F5344CB8AC3E}">
        <p14:creationId xmlns:p14="http://schemas.microsoft.com/office/powerpoint/2010/main" val="205793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ED5E26-A2C2-3143-8923-6B5CD147E03E}" type="datetimeFigureOut">
              <a:rPr lang="en-US" smtClean="0"/>
              <a:t>6/1/14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A875E8-72AE-7B4E-9EFC-00193838AF90}" type="slidenum">
              <a:rPr lang="en-US" smtClean="0"/>
              <a:t>‹#›</a:t>
            </a:fld>
            <a:endParaRPr lang="en-US"/>
          </a:p>
        </p:txBody>
      </p:sp>
    </p:spTree>
    <p:extLst>
      <p:ext uri="{BB962C8B-B14F-4D97-AF65-F5344CB8AC3E}">
        <p14:creationId xmlns:p14="http://schemas.microsoft.com/office/powerpoint/2010/main" val="284559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ED5E26-A2C2-3143-8923-6B5CD147E03E}" type="datetimeFigureOut">
              <a:rPr lang="en-US" smtClean="0"/>
              <a:t>6/1/14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A875E8-72AE-7B4E-9EFC-00193838AF90}" type="slidenum">
              <a:rPr lang="en-US" smtClean="0"/>
              <a:t>‹#›</a:t>
            </a:fld>
            <a:endParaRPr lang="en-US"/>
          </a:p>
        </p:txBody>
      </p:sp>
    </p:spTree>
    <p:extLst>
      <p:ext uri="{BB962C8B-B14F-4D97-AF65-F5344CB8AC3E}">
        <p14:creationId xmlns:p14="http://schemas.microsoft.com/office/powerpoint/2010/main" val="2278591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ED5E26-A2C2-3143-8923-6B5CD147E03E}" type="datetimeFigureOut">
              <a:rPr lang="en-US" smtClean="0"/>
              <a:t>6/1/14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A875E8-72AE-7B4E-9EFC-00193838AF90}" type="slidenum">
              <a:rPr lang="en-US" smtClean="0"/>
              <a:t>‹#›</a:t>
            </a:fld>
            <a:endParaRPr lang="en-US"/>
          </a:p>
        </p:txBody>
      </p:sp>
    </p:spTree>
    <p:extLst>
      <p:ext uri="{BB962C8B-B14F-4D97-AF65-F5344CB8AC3E}">
        <p14:creationId xmlns:p14="http://schemas.microsoft.com/office/powerpoint/2010/main" val="1380313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ED5E26-A2C2-3143-8923-6B5CD147E03E}" type="datetimeFigureOut">
              <a:rPr lang="en-US" smtClean="0"/>
              <a:t>6/1/14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A875E8-72AE-7B4E-9EFC-00193838AF90}" type="slidenum">
              <a:rPr lang="en-US" smtClean="0"/>
              <a:t>‹#›</a:t>
            </a:fld>
            <a:endParaRPr lang="en-US"/>
          </a:p>
        </p:txBody>
      </p:sp>
    </p:spTree>
    <p:extLst>
      <p:ext uri="{BB962C8B-B14F-4D97-AF65-F5344CB8AC3E}">
        <p14:creationId xmlns:p14="http://schemas.microsoft.com/office/powerpoint/2010/main" val="383065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D5E26-A2C2-3143-8923-6B5CD147E03E}" type="datetimeFigureOut">
              <a:rPr lang="en-US" smtClean="0"/>
              <a:t>6/1/14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A875E8-72AE-7B4E-9EFC-00193838AF90}" type="slidenum">
              <a:rPr lang="en-US" smtClean="0"/>
              <a:t>‹#›</a:t>
            </a:fld>
            <a:endParaRPr lang="en-US"/>
          </a:p>
        </p:txBody>
      </p:sp>
    </p:spTree>
    <p:extLst>
      <p:ext uri="{BB962C8B-B14F-4D97-AF65-F5344CB8AC3E}">
        <p14:creationId xmlns:p14="http://schemas.microsoft.com/office/powerpoint/2010/main" val="1057238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ED5E26-A2C2-3143-8923-6B5CD147E03E}" type="datetimeFigureOut">
              <a:rPr lang="en-US" smtClean="0"/>
              <a:t>6/1/14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A875E8-72AE-7B4E-9EFC-00193838AF90}" type="slidenum">
              <a:rPr lang="en-US" smtClean="0"/>
              <a:t>‹#›</a:t>
            </a:fld>
            <a:endParaRPr lang="en-US"/>
          </a:p>
        </p:txBody>
      </p:sp>
    </p:spTree>
    <p:extLst>
      <p:ext uri="{BB962C8B-B14F-4D97-AF65-F5344CB8AC3E}">
        <p14:creationId xmlns:p14="http://schemas.microsoft.com/office/powerpoint/2010/main" val="4081497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ED5E26-A2C2-3143-8923-6B5CD147E03E}" type="datetimeFigureOut">
              <a:rPr lang="en-US" smtClean="0"/>
              <a:t>6/1/14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A875E8-72AE-7B4E-9EFC-00193838AF90}" type="slidenum">
              <a:rPr lang="en-US" smtClean="0"/>
              <a:t>‹#›</a:t>
            </a:fld>
            <a:endParaRPr lang="en-US"/>
          </a:p>
        </p:txBody>
      </p:sp>
    </p:spTree>
    <p:extLst>
      <p:ext uri="{BB962C8B-B14F-4D97-AF65-F5344CB8AC3E}">
        <p14:creationId xmlns:p14="http://schemas.microsoft.com/office/powerpoint/2010/main" val="1887790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D5E26-A2C2-3143-8923-6B5CD147E03E}" type="datetimeFigureOut">
              <a:rPr lang="en-US" smtClean="0"/>
              <a:t>6/1/14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875E8-72AE-7B4E-9EFC-00193838AF90}" type="slidenum">
              <a:rPr lang="en-US" smtClean="0"/>
              <a:t>‹#›</a:t>
            </a:fld>
            <a:endParaRPr lang="en-US"/>
          </a:p>
        </p:txBody>
      </p:sp>
    </p:spTree>
    <p:extLst>
      <p:ext uri="{BB962C8B-B14F-4D97-AF65-F5344CB8AC3E}">
        <p14:creationId xmlns:p14="http://schemas.microsoft.com/office/powerpoint/2010/main" val="4105946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 Id="rId3"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hyperlink" Target="http://www.usada.org/blood/"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 Id="rId3" Type="http://schemas.openxmlformats.org/officeDocument/2006/relationships/hyperlink" Target="http://www.google.com/url?sa=i&amp;rct=j&amp;q=&amp;esrc=s&amp;source=images&amp;cd=&amp;docid=cMsZVGRJ7QTh0M&amp;tbnid=zJqUL1IRj4uELM:&amp;ved=0CAQQjB0&amp;url=http://commtechlab.msu.edu/sites/food/thefreezer.html&amp;ei=8svEUf29Eo2HqQG164DgBA&amp;bvm=bv.48293060,d.aWM&amp;psig=AFQjCNFbb3SYiEegvMbgfk5ruMlPqCJJQA&amp;ust=137193806085864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805155"/>
            <a:ext cx="7772400" cy="1876761"/>
          </a:xfrm>
        </p:spPr>
        <p:txBody>
          <a:bodyPr>
            <a:noAutofit/>
          </a:bodyPr>
          <a:lstStyle/>
          <a:p>
            <a:r>
              <a:rPr lang="en-US" dirty="0" smtClean="0">
                <a:solidFill>
                  <a:srgbClr val="000090"/>
                </a:solidFill>
              </a:rPr>
              <a:t>Processing and Storage of Samples for Metabolomics Assays</a:t>
            </a:r>
            <a:endParaRPr lang="en-US" dirty="0">
              <a:solidFill>
                <a:srgbClr val="000090"/>
              </a:solidFill>
            </a:endParaRPr>
          </a:p>
        </p:txBody>
      </p:sp>
      <p:sp>
        <p:nvSpPr>
          <p:cNvPr id="5" name="Subtitle 4"/>
          <p:cNvSpPr>
            <a:spLocks noGrp="1"/>
          </p:cNvSpPr>
          <p:nvPr>
            <p:ph type="subTitle" idx="1"/>
          </p:nvPr>
        </p:nvSpPr>
        <p:spPr>
          <a:xfrm>
            <a:off x="1371600" y="3239826"/>
            <a:ext cx="6400800" cy="1443681"/>
          </a:xfrm>
        </p:spPr>
        <p:txBody>
          <a:bodyPr>
            <a:normAutofit/>
          </a:bodyPr>
          <a:lstStyle/>
          <a:p>
            <a:pPr>
              <a:spcBef>
                <a:spcPts val="0"/>
              </a:spcBef>
            </a:pPr>
            <a:r>
              <a:rPr lang="en-US" sz="2800" dirty="0" smtClean="0">
                <a:solidFill>
                  <a:schemeClr val="tx1"/>
                </a:solidFill>
              </a:rPr>
              <a:t>Kathleen A. Stringer, </a:t>
            </a:r>
            <a:r>
              <a:rPr lang="en-US" sz="2800" dirty="0" err="1" smtClean="0">
                <a:solidFill>
                  <a:schemeClr val="tx1"/>
                </a:solidFill>
              </a:rPr>
              <a:t>PharmD</a:t>
            </a:r>
            <a:endParaRPr lang="en-US" sz="2800" dirty="0" smtClean="0">
              <a:solidFill>
                <a:schemeClr val="tx1"/>
              </a:solidFill>
            </a:endParaRPr>
          </a:p>
          <a:p>
            <a:pPr>
              <a:spcBef>
                <a:spcPts val="0"/>
              </a:spcBef>
            </a:pPr>
            <a:r>
              <a:rPr lang="en-US" sz="2800" dirty="0" smtClean="0">
                <a:solidFill>
                  <a:schemeClr val="tx1"/>
                </a:solidFill>
              </a:rPr>
              <a:t>College of Pharmacy</a:t>
            </a:r>
          </a:p>
          <a:p>
            <a:pPr>
              <a:spcBef>
                <a:spcPts val="0"/>
              </a:spcBef>
            </a:pPr>
            <a:r>
              <a:rPr lang="en-US" sz="2800" dirty="0" smtClean="0">
                <a:solidFill>
                  <a:schemeClr val="tx1"/>
                </a:solidFill>
              </a:rPr>
              <a:t>University of Michigan</a:t>
            </a:r>
            <a:endParaRPr lang="en-US" sz="2800" dirty="0">
              <a:solidFill>
                <a:schemeClr val="tx1"/>
              </a:solidFill>
            </a:endParaRPr>
          </a:p>
        </p:txBody>
      </p:sp>
      <p:pic>
        <p:nvPicPr>
          <p:cNvPr id="6" name="Picture 5"/>
          <p:cNvPicPr/>
          <p:nvPr/>
        </p:nvPicPr>
        <p:blipFill>
          <a:blip r:embed="rId2"/>
          <a:srcRect/>
          <a:stretch>
            <a:fillRect/>
          </a:stretch>
        </p:blipFill>
        <p:spPr bwMode="auto">
          <a:xfrm>
            <a:off x="3742737" y="4720265"/>
            <a:ext cx="1658526" cy="1607579"/>
          </a:xfrm>
          <a:prstGeom prst="rect">
            <a:avLst/>
          </a:prstGeom>
          <a:noFill/>
        </p:spPr>
      </p:pic>
    </p:spTree>
    <p:extLst>
      <p:ext uri="{BB962C8B-B14F-4D97-AF65-F5344CB8AC3E}">
        <p14:creationId xmlns:p14="http://schemas.microsoft.com/office/powerpoint/2010/main" val="3685022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Sample Stability</a:t>
            </a:r>
            <a:endParaRPr lang="en-US" dirty="0">
              <a:solidFill>
                <a:srgbClr val="000090"/>
              </a:solidFill>
            </a:endParaRPr>
          </a:p>
        </p:txBody>
      </p:sp>
      <p:sp>
        <p:nvSpPr>
          <p:cNvPr id="3" name="Content Placeholder 2"/>
          <p:cNvSpPr>
            <a:spLocks noGrp="1"/>
          </p:cNvSpPr>
          <p:nvPr>
            <p:ph idx="1"/>
          </p:nvPr>
        </p:nvSpPr>
        <p:spPr>
          <a:xfrm>
            <a:off x="369186" y="1285826"/>
            <a:ext cx="8229600" cy="2084226"/>
          </a:xfrm>
        </p:spPr>
        <p:txBody>
          <a:bodyPr>
            <a:normAutofit fontScale="92500" lnSpcReduction="20000"/>
          </a:bodyPr>
          <a:lstStyle/>
          <a:p>
            <a:r>
              <a:rPr lang="en-US" dirty="0" smtClean="0"/>
              <a:t>Freeze-thaw</a:t>
            </a:r>
          </a:p>
          <a:p>
            <a:pPr lvl="1"/>
            <a:r>
              <a:rPr lang="en-US" dirty="0" smtClean="0"/>
              <a:t>aliquot technical replicates to avoid freeze-thaw</a:t>
            </a:r>
          </a:p>
          <a:p>
            <a:r>
              <a:rPr lang="en-US" dirty="0" smtClean="0"/>
              <a:t>Storage duration: Some metabolites may be more vulnerable than others and this may vary based on sample type</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340639" y="3401540"/>
            <a:ext cx="6462723" cy="1949098"/>
          </a:xfrm>
          <a:prstGeom prst="rect">
            <a:avLst/>
          </a:prstGeom>
        </p:spPr>
      </p:pic>
      <p:sp>
        <p:nvSpPr>
          <p:cNvPr id="6" name="Content Placeholder 3"/>
          <p:cNvSpPr txBox="1">
            <a:spLocks/>
          </p:cNvSpPr>
          <p:nvPr/>
        </p:nvSpPr>
        <p:spPr>
          <a:xfrm>
            <a:off x="369186" y="5330786"/>
            <a:ext cx="8229600" cy="1366528"/>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r>
              <a:rPr lang="en-US" sz="3000" dirty="0" smtClean="0"/>
              <a:t>Metabolite stability in complex biological samples</a:t>
            </a:r>
          </a:p>
          <a:p>
            <a:pPr marL="800100" lvl="1" indent="-342900">
              <a:buFont typeface="Lucida Grande"/>
              <a:buChar char="-"/>
            </a:pPr>
            <a:r>
              <a:rPr lang="en-US" sz="2400" dirty="0" smtClean="0"/>
              <a:t>should be part of quality control measurements in conjunction with analytical variability</a:t>
            </a:r>
            <a:endParaRPr lang="en-US" sz="2400" dirty="0"/>
          </a:p>
        </p:txBody>
      </p:sp>
    </p:spTree>
    <p:extLst>
      <p:ext uri="{BB962C8B-B14F-4D97-AF65-F5344CB8AC3E}">
        <p14:creationId xmlns:p14="http://schemas.microsoft.com/office/powerpoint/2010/main" val="2347163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90"/>
                </a:solidFill>
              </a:rPr>
              <a:t>Sample Stability</a:t>
            </a:r>
            <a:endParaRPr lang="en-US" dirty="0"/>
          </a:p>
        </p:txBody>
      </p:sp>
      <p:pic>
        <p:nvPicPr>
          <p:cNvPr id="4" name="Content Placeholder 3" descr="Ornithine serum.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5699" r="-5699"/>
          <a:stretch/>
        </p:blipFill>
        <p:spPr>
          <a:xfrm>
            <a:off x="4601308" y="1914768"/>
            <a:ext cx="4344912" cy="3778847"/>
          </a:xfrm>
        </p:spPr>
      </p:pic>
      <p:pic>
        <p:nvPicPr>
          <p:cNvPr id="5" name="Picture 4" descr="Ornithine plasm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97" y="1914769"/>
            <a:ext cx="4011933" cy="3917461"/>
          </a:xfrm>
          <a:prstGeom prst="rect">
            <a:avLst/>
          </a:prstGeom>
        </p:spPr>
      </p:pic>
      <p:sp>
        <p:nvSpPr>
          <p:cNvPr id="6" name="TextBox 5"/>
          <p:cNvSpPr txBox="1"/>
          <p:nvPr/>
        </p:nvSpPr>
        <p:spPr>
          <a:xfrm>
            <a:off x="4833374" y="6290435"/>
            <a:ext cx="4112846" cy="369332"/>
          </a:xfrm>
          <a:prstGeom prst="rect">
            <a:avLst/>
          </a:prstGeom>
          <a:noFill/>
        </p:spPr>
        <p:txBody>
          <a:bodyPr wrap="square" rtlCol="0">
            <a:spAutoFit/>
          </a:bodyPr>
          <a:lstStyle/>
          <a:p>
            <a:r>
              <a:rPr lang="en-US" dirty="0" err="1" smtClean="0"/>
              <a:t>Breier</a:t>
            </a:r>
            <a:r>
              <a:rPr lang="en-US" dirty="0" smtClean="0"/>
              <a:t>, M., et al. </a:t>
            </a:r>
            <a:r>
              <a:rPr lang="en-US" dirty="0" err="1" smtClean="0"/>
              <a:t>PLoS</a:t>
            </a:r>
            <a:r>
              <a:rPr lang="en-US" dirty="0" smtClean="0"/>
              <a:t> One 2014;9:e89728</a:t>
            </a:r>
            <a:endParaRPr lang="en-US" dirty="0"/>
          </a:p>
        </p:txBody>
      </p:sp>
    </p:spTree>
    <p:extLst>
      <p:ext uri="{BB962C8B-B14F-4D97-AF65-F5344CB8AC3E}">
        <p14:creationId xmlns:p14="http://schemas.microsoft.com/office/powerpoint/2010/main" val="1336864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27" y="274638"/>
            <a:ext cx="8769684" cy="1143000"/>
          </a:xfrm>
        </p:spPr>
        <p:txBody>
          <a:bodyPr>
            <a:noAutofit/>
          </a:bodyPr>
          <a:lstStyle/>
          <a:p>
            <a:r>
              <a:rPr lang="en-US" sz="3800" dirty="0" smtClean="0">
                <a:solidFill>
                  <a:srgbClr val="000090"/>
                </a:solidFill>
              </a:rPr>
              <a:t>NMR Assay of Un-extracted Plasma and Serum Samples</a:t>
            </a:r>
            <a:endParaRPr lang="en-US" sz="3800" dirty="0">
              <a:solidFill>
                <a:srgbClr val="000090"/>
              </a:solidFill>
            </a:endParaRPr>
          </a:p>
        </p:txBody>
      </p:sp>
      <p:pic>
        <p:nvPicPr>
          <p:cNvPr id="4" name="Picture 3" descr="unextracted serum, Beckoner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085" y="1600199"/>
            <a:ext cx="4701540" cy="4525963"/>
          </a:xfrm>
          <a:prstGeom prst="rect">
            <a:avLst/>
          </a:prstGeom>
        </p:spPr>
      </p:pic>
      <p:sp>
        <p:nvSpPr>
          <p:cNvPr id="5" name="TextBox 4"/>
          <p:cNvSpPr txBox="1"/>
          <p:nvPr/>
        </p:nvSpPr>
        <p:spPr>
          <a:xfrm>
            <a:off x="6485350" y="5912274"/>
            <a:ext cx="516738" cy="307777"/>
          </a:xfrm>
          <a:prstGeom prst="rect">
            <a:avLst/>
          </a:prstGeom>
          <a:noFill/>
        </p:spPr>
        <p:txBody>
          <a:bodyPr wrap="none" rtlCol="0">
            <a:spAutoFit/>
          </a:bodyPr>
          <a:lstStyle/>
          <a:p>
            <a:r>
              <a:rPr lang="en-US" sz="1400" dirty="0" smtClean="0"/>
              <a:t>ppm</a:t>
            </a:r>
            <a:endParaRPr lang="en-US" sz="1400" dirty="0"/>
          </a:p>
        </p:txBody>
      </p:sp>
      <p:sp>
        <p:nvSpPr>
          <p:cNvPr id="6" name="Right Arrow 5"/>
          <p:cNvSpPr/>
          <p:nvPr/>
        </p:nvSpPr>
        <p:spPr>
          <a:xfrm rot="10151819" flipV="1">
            <a:off x="8344591" y="5188905"/>
            <a:ext cx="473772" cy="201503"/>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665082" y="6497053"/>
            <a:ext cx="4411472" cy="276999"/>
          </a:xfrm>
          <a:prstGeom prst="rect">
            <a:avLst/>
          </a:prstGeom>
          <a:noFill/>
        </p:spPr>
        <p:txBody>
          <a:bodyPr wrap="none" rtlCol="0">
            <a:spAutoFit/>
          </a:bodyPr>
          <a:lstStyle/>
          <a:p>
            <a:r>
              <a:rPr lang="en-US" sz="1200" i="1" dirty="0" smtClean="0"/>
              <a:t>image from </a:t>
            </a:r>
            <a:r>
              <a:rPr lang="en-US" sz="1200" dirty="0" err="1" smtClean="0"/>
              <a:t>Beckonert</a:t>
            </a:r>
            <a:r>
              <a:rPr lang="en-US" sz="1200" dirty="0" smtClean="0"/>
              <a:t>, O., et al. Nature Protocols 2007;2:2692-2703</a:t>
            </a:r>
            <a:endParaRPr lang="en-US" sz="1200" dirty="0"/>
          </a:p>
        </p:txBody>
      </p:sp>
      <p:sp>
        <p:nvSpPr>
          <p:cNvPr id="3" name="Content Placeholder 2"/>
          <p:cNvSpPr>
            <a:spLocks noGrp="1"/>
          </p:cNvSpPr>
          <p:nvPr>
            <p:ph idx="1"/>
          </p:nvPr>
        </p:nvSpPr>
        <p:spPr>
          <a:xfrm>
            <a:off x="243312" y="1600200"/>
            <a:ext cx="4489103" cy="4896853"/>
          </a:xfrm>
        </p:spPr>
        <p:txBody>
          <a:bodyPr>
            <a:normAutofit fontScale="92500" lnSpcReduction="10000"/>
          </a:bodyPr>
          <a:lstStyle/>
          <a:p>
            <a:r>
              <a:rPr lang="en-US" sz="2400" dirty="0" smtClean="0"/>
              <a:t>Best approach for the analysis of very </a:t>
            </a:r>
            <a:r>
              <a:rPr lang="en-US" sz="2400" dirty="0"/>
              <a:t>low volume (&lt;200 </a:t>
            </a:r>
            <a:r>
              <a:rPr lang="en-US" sz="2400" dirty="0" err="1"/>
              <a:t>uL</a:t>
            </a:r>
            <a:r>
              <a:rPr lang="en-US" sz="2400" dirty="0"/>
              <a:t>) samples </a:t>
            </a:r>
            <a:endParaRPr lang="en-US" sz="2400" dirty="0" smtClean="0"/>
          </a:p>
          <a:p>
            <a:r>
              <a:rPr lang="en-US" sz="2400" dirty="0"/>
              <a:t>F</a:t>
            </a:r>
            <a:r>
              <a:rPr lang="en-US" sz="2400" dirty="0" smtClean="0"/>
              <a:t>or </a:t>
            </a:r>
            <a:r>
              <a:rPr lang="en-US" sz="2400" dirty="0"/>
              <a:t>water-soluble profiling only (using a unique water-suppression and macro-molecule suppression techniques) </a:t>
            </a:r>
            <a:endParaRPr lang="en-US" sz="2400" dirty="0" smtClean="0"/>
          </a:p>
          <a:p>
            <a:r>
              <a:rPr lang="en-US" sz="2400" dirty="0" smtClean="0"/>
              <a:t>The limitations </a:t>
            </a:r>
            <a:r>
              <a:rPr lang="en-US" sz="2400" dirty="0"/>
              <a:t>of </a:t>
            </a:r>
            <a:r>
              <a:rPr lang="en-US" sz="2400" dirty="0" smtClean="0"/>
              <a:t>this approach: </a:t>
            </a:r>
            <a:endParaRPr lang="en-US" sz="2400" dirty="0"/>
          </a:p>
          <a:p>
            <a:pPr lvl="1"/>
            <a:r>
              <a:rPr lang="en-US" sz="2000" dirty="0" smtClean="0"/>
              <a:t>protein and lipoprotein signals obstruct regions of the spectrum and the detection of low</a:t>
            </a:r>
            <a:r>
              <a:rPr lang="en-US" sz="2000" dirty="0"/>
              <a:t>-abundant </a:t>
            </a:r>
            <a:r>
              <a:rPr lang="en-US" sz="2000" dirty="0" smtClean="0"/>
              <a:t>aqueous metabolites</a:t>
            </a:r>
          </a:p>
          <a:p>
            <a:pPr lvl="1"/>
            <a:r>
              <a:rPr lang="en-US" sz="2000" dirty="0" smtClean="0"/>
              <a:t>no specific </a:t>
            </a:r>
            <a:r>
              <a:rPr lang="en-US" sz="2000" dirty="0"/>
              <a:t>lipid </a:t>
            </a:r>
            <a:r>
              <a:rPr lang="en-US" sz="2000" dirty="0" smtClean="0"/>
              <a:t>information</a:t>
            </a:r>
          </a:p>
          <a:p>
            <a:pPr lvl="1"/>
            <a:r>
              <a:rPr lang="en-US" sz="2000" dirty="0" smtClean="0"/>
              <a:t>quantification of individual metabolites is difficult</a:t>
            </a:r>
            <a:endParaRPr lang="en-US" sz="2000" dirty="0"/>
          </a:p>
        </p:txBody>
      </p:sp>
    </p:spTree>
    <p:extLst>
      <p:ext uri="{BB962C8B-B14F-4D97-AF65-F5344CB8AC3E}">
        <p14:creationId xmlns:p14="http://schemas.microsoft.com/office/powerpoint/2010/main" val="1959086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6"/>
            <a:ext cx="8229600" cy="1143000"/>
          </a:xfrm>
        </p:spPr>
        <p:txBody>
          <a:bodyPr/>
          <a:lstStyle/>
          <a:p>
            <a:r>
              <a:rPr lang="en-US" dirty="0" err="1" smtClean="0">
                <a:solidFill>
                  <a:srgbClr val="000090"/>
                </a:solidFill>
              </a:rPr>
              <a:t>Methanol:Chloroform</a:t>
            </a:r>
            <a:r>
              <a:rPr lang="en-US" dirty="0" smtClean="0">
                <a:solidFill>
                  <a:srgbClr val="000090"/>
                </a:solidFill>
              </a:rPr>
              <a:t> Extraction</a:t>
            </a:r>
            <a:endParaRPr lang="en-US" dirty="0">
              <a:solidFill>
                <a:srgbClr val="000090"/>
              </a:solidFill>
            </a:endParaRPr>
          </a:p>
        </p:txBody>
      </p:sp>
      <p:pic>
        <p:nvPicPr>
          <p:cNvPr id="4" name="Content Placeholder 3" descr="Metabolomics_Figure2A.tif"/>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858240" y="945168"/>
            <a:ext cx="8229600" cy="4525963"/>
          </a:xfrm>
        </p:spPr>
      </p:pic>
      <p:sp>
        <p:nvSpPr>
          <p:cNvPr id="5" name="Rectangle 4"/>
          <p:cNvSpPr/>
          <p:nvPr/>
        </p:nvSpPr>
        <p:spPr>
          <a:xfrm>
            <a:off x="1871567" y="945168"/>
            <a:ext cx="401053" cy="471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7578" y="4544353"/>
            <a:ext cx="6323264" cy="2308324"/>
          </a:xfrm>
          <a:prstGeom prst="rect">
            <a:avLst/>
          </a:prstGeom>
          <a:noFill/>
        </p:spPr>
        <p:txBody>
          <a:bodyPr wrap="square" rtlCol="0">
            <a:spAutoFit/>
          </a:bodyPr>
          <a:lstStyle/>
          <a:p>
            <a:r>
              <a:rPr lang="en-US" dirty="0" smtClean="0"/>
              <a:t>Advantages:</a:t>
            </a:r>
          </a:p>
          <a:p>
            <a:pPr marL="285750" indent="-285750">
              <a:buFont typeface="Arial"/>
              <a:buChar char="•"/>
            </a:pPr>
            <a:r>
              <a:rPr lang="en-US" dirty="0" smtClean="0"/>
              <a:t>Protein removal (not complete)</a:t>
            </a:r>
          </a:p>
          <a:p>
            <a:pPr marL="285750" indent="-285750">
              <a:buFont typeface="Arial"/>
              <a:buChar char="•"/>
            </a:pPr>
            <a:r>
              <a:rPr lang="en-US" b="1" dirty="0" smtClean="0">
                <a:solidFill>
                  <a:srgbClr val="0000FF"/>
                </a:solidFill>
              </a:rPr>
              <a:t>Allows for dual-platform assays</a:t>
            </a:r>
          </a:p>
          <a:p>
            <a:pPr marL="285750" indent="-285750">
              <a:buFont typeface="Arial"/>
              <a:buChar char="•"/>
            </a:pPr>
            <a:r>
              <a:rPr lang="en-US" dirty="0" smtClean="0"/>
              <a:t>Ideal for untargeted quantitative metabolomics of aqueous and lipid metabolites (required for use of </a:t>
            </a:r>
            <a:r>
              <a:rPr lang="en-US" dirty="0" err="1" smtClean="0"/>
              <a:t>Chenomx</a:t>
            </a:r>
            <a:r>
              <a:rPr lang="en-US" dirty="0" smtClean="0"/>
              <a:t> software)</a:t>
            </a:r>
          </a:p>
          <a:p>
            <a:r>
              <a:rPr lang="en-US" dirty="0" smtClean="0"/>
              <a:t>Disadvantages:</a:t>
            </a:r>
          </a:p>
          <a:p>
            <a:pPr marL="285750" indent="-285750">
              <a:buFont typeface="Arial"/>
              <a:buChar char="•"/>
            </a:pPr>
            <a:r>
              <a:rPr lang="en-US" dirty="0" smtClean="0"/>
              <a:t>Time consuming (</a:t>
            </a:r>
            <a:r>
              <a:rPr lang="en-US" u="sng" dirty="0" smtClean="0"/>
              <a:t>&gt;</a:t>
            </a:r>
            <a:r>
              <a:rPr lang="en-US" dirty="0" smtClean="0"/>
              <a:t> 24 h)- not “real time”</a:t>
            </a:r>
          </a:p>
          <a:p>
            <a:pPr marL="285750" indent="-285750">
              <a:buFont typeface="Arial"/>
              <a:buChar char="•"/>
            </a:pPr>
            <a:r>
              <a:rPr lang="en-US" dirty="0" smtClean="0"/>
              <a:t>Metabolite recovery</a:t>
            </a:r>
            <a:endParaRPr lang="en-US" dirty="0"/>
          </a:p>
        </p:txBody>
      </p:sp>
      <p:sp>
        <p:nvSpPr>
          <p:cNvPr id="3" name="TextBox 2"/>
          <p:cNvSpPr txBox="1"/>
          <p:nvPr/>
        </p:nvSpPr>
        <p:spPr>
          <a:xfrm>
            <a:off x="5839076" y="6450868"/>
            <a:ext cx="2847724" cy="261610"/>
          </a:xfrm>
          <a:prstGeom prst="rect">
            <a:avLst/>
          </a:prstGeom>
          <a:noFill/>
        </p:spPr>
        <p:txBody>
          <a:bodyPr wrap="square" rtlCol="0">
            <a:spAutoFit/>
          </a:bodyPr>
          <a:lstStyle/>
          <a:p>
            <a:r>
              <a:rPr lang="en-US" sz="1100" dirty="0" smtClean="0"/>
              <a:t>Beltran, A., et al.  Anal </a:t>
            </a:r>
            <a:r>
              <a:rPr lang="en-US" sz="1100" dirty="0" err="1" smtClean="0"/>
              <a:t>Chem</a:t>
            </a:r>
            <a:r>
              <a:rPr lang="en-US" sz="1100" dirty="0" smtClean="0"/>
              <a:t> 2012;84:5838-44 </a:t>
            </a:r>
            <a:endParaRPr lang="en-US" sz="1100" dirty="0"/>
          </a:p>
        </p:txBody>
      </p:sp>
    </p:spTree>
    <p:extLst>
      <p:ext uri="{BB962C8B-B14F-4D97-AF65-F5344CB8AC3E}">
        <p14:creationId xmlns:p14="http://schemas.microsoft.com/office/powerpoint/2010/main" val="18606048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err="1" smtClean="0">
                <a:solidFill>
                  <a:srgbClr val="000090"/>
                </a:solidFill>
              </a:rPr>
              <a:t>Methanol:Chloroform</a:t>
            </a:r>
            <a:r>
              <a:rPr lang="en-US" sz="4800" dirty="0" smtClean="0">
                <a:solidFill>
                  <a:srgbClr val="000090"/>
                </a:solidFill>
              </a:rPr>
              <a:t> </a:t>
            </a:r>
            <a:r>
              <a:rPr lang="en-US" sz="4800" dirty="0">
                <a:solidFill>
                  <a:srgbClr val="000090"/>
                </a:solidFill>
              </a:rPr>
              <a:t>Extraction</a:t>
            </a:r>
            <a:r>
              <a:rPr lang="en-US" dirty="0" smtClean="0"/>
              <a:t/>
            </a:r>
            <a:br>
              <a:rPr lang="en-US" dirty="0" smtClean="0"/>
            </a:br>
            <a:r>
              <a:rPr lang="en-US" sz="2700" dirty="0" smtClean="0"/>
              <a:t>Whole Blood Extraction SOP</a:t>
            </a:r>
            <a:endParaRPr lang="en-US" dirty="0"/>
          </a:p>
        </p:txBody>
      </p:sp>
      <p:sp>
        <p:nvSpPr>
          <p:cNvPr id="5" name="Content Placeholder 4"/>
          <p:cNvSpPr>
            <a:spLocks noGrp="1"/>
          </p:cNvSpPr>
          <p:nvPr>
            <p:ph idx="1"/>
          </p:nvPr>
        </p:nvSpPr>
        <p:spPr/>
        <p:txBody>
          <a:bodyPr>
            <a:normAutofit fontScale="92500" lnSpcReduction="20000"/>
          </a:bodyPr>
          <a:lstStyle/>
          <a:p>
            <a:r>
              <a:rPr lang="en-US" u="sng" dirty="0"/>
              <a:t>Biomaterials Required</a:t>
            </a:r>
            <a:r>
              <a:rPr lang="en-US" dirty="0"/>
              <a:t>:</a:t>
            </a:r>
          </a:p>
          <a:p>
            <a:pPr marL="0" indent="0">
              <a:buNone/>
            </a:pPr>
            <a:r>
              <a:rPr lang="en-US" dirty="0" smtClean="0"/>
              <a:t>	~</a:t>
            </a:r>
            <a:r>
              <a:rPr lang="en-US" dirty="0"/>
              <a:t>0.5 to 1.0 mL plasma/serum or whole blood (per </a:t>
            </a:r>
            <a:r>
              <a:rPr lang="en-US" dirty="0" smtClean="0"/>
              <a:t>	sample</a:t>
            </a:r>
            <a:r>
              <a:rPr lang="en-US" dirty="0"/>
              <a:t>) collected with </a:t>
            </a:r>
            <a:r>
              <a:rPr lang="en-US" dirty="0" smtClean="0"/>
              <a:t>heparin*</a:t>
            </a:r>
          </a:p>
          <a:p>
            <a:pPr marL="0" indent="0">
              <a:buNone/>
            </a:pPr>
            <a:endParaRPr lang="en-US" dirty="0" smtClean="0"/>
          </a:p>
          <a:p>
            <a:r>
              <a:rPr lang="en-US" u="sng" dirty="0" smtClean="0"/>
              <a:t>Other </a:t>
            </a:r>
            <a:r>
              <a:rPr lang="en-US" u="sng" dirty="0"/>
              <a:t>reagents and solutions</a:t>
            </a:r>
            <a:r>
              <a:rPr lang="en-US" dirty="0"/>
              <a:t>:</a:t>
            </a:r>
          </a:p>
          <a:p>
            <a:pPr marL="0" lvl="0" indent="0">
              <a:buNone/>
              <a:tabLst>
                <a:tab pos="339725" algn="l"/>
              </a:tabLst>
            </a:pPr>
            <a:r>
              <a:rPr lang="en-US" dirty="0"/>
              <a:t>	</a:t>
            </a:r>
            <a:r>
              <a:rPr lang="en-US" dirty="0" smtClean="0"/>
              <a:t>Methanol </a:t>
            </a:r>
            <a:r>
              <a:rPr lang="en-US" dirty="0"/>
              <a:t>and chloroform (reagent or </a:t>
            </a:r>
            <a:r>
              <a:rPr lang="en-US" dirty="0" smtClean="0"/>
              <a:t>HPLC 	grade) </a:t>
            </a:r>
            <a:r>
              <a:rPr lang="en-US" dirty="0"/>
              <a:t>mix 1:1 (volume) fresh in a tightly sealed </a:t>
            </a:r>
            <a:r>
              <a:rPr lang="en-US" dirty="0" smtClean="0"/>
              <a:t>	(</a:t>
            </a:r>
            <a:r>
              <a:rPr lang="en-US" dirty="0"/>
              <a:t>Corning screw top bottle) that has been pre</a:t>
            </a:r>
            <a:r>
              <a:rPr lang="en-US" dirty="0" smtClean="0"/>
              <a:t>-	cooled (</a:t>
            </a:r>
            <a:r>
              <a:rPr lang="en-US" dirty="0"/>
              <a:t>-20</a:t>
            </a:r>
            <a:r>
              <a:rPr lang="en-US" dirty="0">
                <a:sym typeface="Symbol"/>
              </a:rPr>
              <a:t></a:t>
            </a:r>
            <a:r>
              <a:rPr lang="en-US" dirty="0"/>
              <a:t>C); store mixture (-20</a:t>
            </a:r>
            <a:r>
              <a:rPr lang="en-US" dirty="0">
                <a:sym typeface="Symbol"/>
              </a:rPr>
              <a:t></a:t>
            </a:r>
            <a:r>
              <a:rPr lang="en-US" dirty="0"/>
              <a:t>C) so it is ice </a:t>
            </a:r>
            <a:r>
              <a:rPr lang="en-US" dirty="0" smtClean="0"/>
              <a:t>	cold </a:t>
            </a:r>
            <a:r>
              <a:rPr lang="en-US" dirty="0"/>
              <a:t>when </a:t>
            </a:r>
            <a:r>
              <a:rPr lang="en-US" dirty="0" smtClean="0"/>
              <a:t>ready </a:t>
            </a:r>
            <a:r>
              <a:rPr lang="en-US" dirty="0"/>
              <a:t>for use</a:t>
            </a:r>
          </a:p>
          <a:p>
            <a:pPr lvl="1"/>
            <a:r>
              <a:rPr lang="en-US" dirty="0"/>
              <a:t>Ice cold DI </a:t>
            </a:r>
            <a:r>
              <a:rPr lang="en-US" dirty="0" smtClean="0"/>
              <a:t>water</a:t>
            </a:r>
            <a:endParaRPr lang="en-US" dirty="0"/>
          </a:p>
        </p:txBody>
      </p:sp>
      <p:sp>
        <p:nvSpPr>
          <p:cNvPr id="7" name="Rectangular Callout 6"/>
          <p:cNvSpPr/>
          <p:nvPr/>
        </p:nvSpPr>
        <p:spPr>
          <a:xfrm>
            <a:off x="6616752" y="2037123"/>
            <a:ext cx="2162625" cy="729341"/>
          </a:xfrm>
          <a:prstGeom prst="wedgeRectCallout">
            <a:avLst>
              <a:gd name="adj1" fmla="val -77833"/>
              <a:gd name="adj2" fmla="val 35969"/>
            </a:avLst>
          </a:prstGeom>
          <a:solidFill>
            <a:schemeClr val="bg1"/>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schemeClr val="tx1"/>
                </a:solidFill>
                <a:latin typeface="Arial"/>
                <a:cs typeface="Arial"/>
              </a:rPr>
              <a:t>Preservative will vary depending on planned analytical platform</a:t>
            </a:r>
            <a:endParaRPr lang="en-US" sz="1400" dirty="0">
              <a:solidFill>
                <a:schemeClr val="tx1"/>
              </a:solidFill>
              <a:latin typeface="Arial"/>
              <a:cs typeface="Arial"/>
            </a:endParaRPr>
          </a:p>
        </p:txBody>
      </p:sp>
    </p:spTree>
    <p:extLst>
      <p:ext uri="{BB962C8B-B14F-4D97-AF65-F5344CB8AC3E}">
        <p14:creationId xmlns:p14="http://schemas.microsoft.com/office/powerpoint/2010/main" val="3666931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5" grpId="1" uiExpand="1" build="p"/>
      <p:bldP spid="7"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rgbClr val="000090"/>
                </a:solidFill>
              </a:rPr>
              <a:t>Methanol:Chloroform</a:t>
            </a:r>
            <a:r>
              <a:rPr lang="en-US" dirty="0" smtClean="0">
                <a:solidFill>
                  <a:srgbClr val="000090"/>
                </a:solidFill>
              </a:rPr>
              <a:t> Extraction</a:t>
            </a:r>
            <a:r>
              <a:rPr lang="en-US" dirty="0" smtClean="0"/>
              <a:t/>
            </a:r>
            <a:br>
              <a:rPr lang="en-US" dirty="0" smtClean="0"/>
            </a:br>
            <a:r>
              <a:rPr lang="en-US" sz="2400" dirty="0" smtClean="0"/>
              <a:t>A few things to keep in mind…</a:t>
            </a:r>
            <a:endParaRPr lang="en-US" dirty="0"/>
          </a:p>
        </p:txBody>
      </p:sp>
      <p:sp>
        <p:nvSpPr>
          <p:cNvPr id="3" name="Content Placeholder 2"/>
          <p:cNvSpPr>
            <a:spLocks noGrp="1"/>
          </p:cNvSpPr>
          <p:nvPr>
            <p:ph idx="1"/>
          </p:nvPr>
        </p:nvSpPr>
        <p:spPr/>
        <p:txBody>
          <a:bodyPr>
            <a:normAutofit fontScale="85000" lnSpcReduction="20000"/>
          </a:bodyPr>
          <a:lstStyle/>
          <a:p>
            <a:r>
              <a:rPr lang="en-US" dirty="0"/>
              <a:t>Use glass graduated cylinders and Pasteur pipets and the glass serological pipets for </a:t>
            </a:r>
            <a:r>
              <a:rPr lang="en-US" dirty="0" smtClean="0"/>
              <a:t>methanol and chloroform measurements</a:t>
            </a:r>
            <a:r>
              <a:rPr lang="en-US" dirty="0"/>
              <a:t>.</a:t>
            </a:r>
          </a:p>
          <a:p>
            <a:pPr marL="0" indent="0">
              <a:buNone/>
            </a:pPr>
            <a:endParaRPr lang="en-US" dirty="0"/>
          </a:p>
          <a:p>
            <a:r>
              <a:rPr lang="en-US" dirty="0"/>
              <a:t>All samples and solutions must be kept on ice or in the refrigerator at all times</a:t>
            </a:r>
            <a:r>
              <a:rPr lang="en-US" dirty="0" smtClean="0"/>
              <a:t>!</a:t>
            </a:r>
          </a:p>
          <a:p>
            <a:pPr marL="0" indent="0">
              <a:buNone/>
            </a:pPr>
            <a:endParaRPr lang="en-US" dirty="0"/>
          </a:p>
          <a:p>
            <a:r>
              <a:rPr lang="en-US" dirty="0"/>
              <a:t>Only use glass </a:t>
            </a:r>
            <a:r>
              <a:rPr lang="en-US" dirty="0" smtClean="0"/>
              <a:t>pipettes </a:t>
            </a:r>
            <a:r>
              <a:rPr lang="en-US" dirty="0"/>
              <a:t>for transferring!</a:t>
            </a:r>
          </a:p>
          <a:p>
            <a:pPr marL="0" indent="0">
              <a:buNone/>
            </a:pPr>
            <a:endParaRPr lang="en-US" dirty="0"/>
          </a:p>
          <a:p>
            <a:r>
              <a:rPr lang="en-US" dirty="0" smtClean="0"/>
              <a:t>Pre-chill </a:t>
            </a:r>
            <a:r>
              <a:rPr lang="en-US" dirty="0"/>
              <a:t>all tubes/reagents in ice or in -</a:t>
            </a:r>
            <a:r>
              <a:rPr lang="en-US" dirty="0" smtClean="0"/>
              <a:t>20°C </a:t>
            </a:r>
            <a:r>
              <a:rPr lang="en-US" dirty="0"/>
              <a:t>before use!</a:t>
            </a:r>
          </a:p>
          <a:p>
            <a:endParaRPr lang="en-US" dirty="0"/>
          </a:p>
        </p:txBody>
      </p:sp>
    </p:spTree>
    <p:extLst>
      <p:ext uri="{BB962C8B-B14F-4D97-AF65-F5344CB8AC3E}">
        <p14:creationId xmlns:p14="http://schemas.microsoft.com/office/powerpoint/2010/main" val="4221607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0090"/>
                </a:solidFill>
              </a:rPr>
              <a:t>Methanol:Chloroform</a:t>
            </a:r>
            <a:r>
              <a:rPr lang="en-US" dirty="0" smtClean="0">
                <a:solidFill>
                  <a:srgbClr val="000090"/>
                </a:solidFill>
              </a:rPr>
              <a:t> </a:t>
            </a:r>
            <a:r>
              <a:rPr lang="en-US" dirty="0">
                <a:solidFill>
                  <a:srgbClr val="000090"/>
                </a:solidFill>
              </a:rPr>
              <a:t>Extraction</a:t>
            </a:r>
          </a:p>
        </p:txBody>
      </p:sp>
      <p:sp>
        <p:nvSpPr>
          <p:cNvPr id="3" name="Content Placeholder 2"/>
          <p:cNvSpPr>
            <a:spLocks noGrp="1"/>
          </p:cNvSpPr>
          <p:nvPr>
            <p:ph idx="1"/>
          </p:nvPr>
        </p:nvSpPr>
        <p:spPr>
          <a:xfrm>
            <a:off x="457200" y="3569362"/>
            <a:ext cx="8229600" cy="2820738"/>
          </a:xfrm>
        </p:spPr>
        <p:txBody>
          <a:bodyPr>
            <a:normAutofit/>
          </a:bodyPr>
          <a:lstStyle/>
          <a:p>
            <a:pPr marL="457200" indent="-457200">
              <a:buFont typeface="+mj-lt"/>
              <a:buAutoNum type="arabicPeriod" startAt="3"/>
            </a:pPr>
            <a:r>
              <a:rPr lang="en-US" sz="2400" dirty="0" smtClean="0"/>
              <a:t>Gently </a:t>
            </a:r>
            <a:r>
              <a:rPr lang="en-US" sz="2400" dirty="0"/>
              <a:t>invert sample tubes (DO NOT VORTEX) </a:t>
            </a:r>
            <a:r>
              <a:rPr lang="en-US" sz="2400" dirty="0" smtClean="0"/>
              <a:t>and, if desired, remove </a:t>
            </a:r>
            <a:r>
              <a:rPr lang="en-US" sz="2400" dirty="0"/>
              <a:t>three 10uL aliquots and add to labeled </a:t>
            </a:r>
            <a:r>
              <a:rPr lang="en-US" sz="2400" dirty="0" err="1"/>
              <a:t>microcentrifuge</a:t>
            </a:r>
            <a:r>
              <a:rPr lang="en-US" sz="2400" dirty="0"/>
              <a:t> tubes for BCA, </a:t>
            </a:r>
            <a:r>
              <a:rPr lang="en-US" sz="2400" dirty="0" err="1"/>
              <a:t>Coomassie</a:t>
            </a:r>
            <a:r>
              <a:rPr lang="en-US" sz="2400" dirty="0"/>
              <a:t> Gel and </a:t>
            </a:r>
            <a:r>
              <a:rPr lang="en-US" sz="2400" dirty="0" smtClean="0"/>
              <a:t>proteomics </a:t>
            </a:r>
            <a:r>
              <a:rPr lang="en-US" sz="2400" dirty="0"/>
              <a:t>analysis. Freeze these aliquots </a:t>
            </a:r>
            <a:r>
              <a:rPr lang="en-US" sz="2400" dirty="0" smtClean="0"/>
              <a:t>at -80°C.</a:t>
            </a:r>
            <a:endParaRPr lang="en-US" sz="2400" dirty="0"/>
          </a:p>
          <a:p>
            <a:pPr marL="457200" lvl="0" indent="-457200">
              <a:buFont typeface="+mj-lt"/>
              <a:buAutoNum type="arabicPeriod" startAt="4"/>
            </a:pPr>
            <a:r>
              <a:rPr lang="en-US" sz="2400" dirty="0"/>
              <a:t>Add 500µL of sample to each </a:t>
            </a:r>
            <a:r>
              <a:rPr lang="en-US" sz="2400" dirty="0" smtClean="0"/>
              <a:t>glass </a:t>
            </a:r>
            <a:r>
              <a:rPr lang="en-US" sz="2400" dirty="0"/>
              <a:t>tube labeled with “A.”  </a:t>
            </a:r>
            <a:r>
              <a:rPr lang="en-US" sz="2400" u="sng" dirty="0"/>
              <a:t>Record the actual volume that goes into each tube.</a:t>
            </a:r>
            <a:r>
              <a:rPr lang="en-US" sz="2400" dirty="0"/>
              <a:t>  This can vary if a clot has formed in the sample. Keep samples on ice. </a:t>
            </a:r>
            <a:r>
              <a:rPr lang="en-US" sz="2400" dirty="0" smtClean="0"/>
              <a:t> </a:t>
            </a:r>
          </a:p>
        </p:txBody>
      </p:sp>
      <p:pic>
        <p:nvPicPr>
          <p:cNvPr id="4" name="Picture 3" descr="001.JPG"/>
          <p:cNvPicPr/>
          <p:nvPr/>
        </p:nvPicPr>
        <p:blipFill>
          <a:blip r:embed="rId2" cstate="print"/>
          <a:stretch>
            <a:fillRect/>
          </a:stretch>
        </p:blipFill>
        <p:spPr>
          <a:xfrm>
            <a:off x="6099075" y="1644894"/>
            <a:ext cx="2453640" cy="1888490"/>
          </a:xfrm>
          <a:prstGeom prst="rect">
            <a:avLst/>
          </a:prstGeom>
        </p:spPr>
      </p:pic>
      <p:sp>
        <p:nvSpPr>
          <p:cNvPr id="5" name="TextBox 4"/>
          <p:cNvSpPr txBox="1"/>
          <p:nvPr/>
        </p:nvSpPr>
        <p:spPr>
          <a:xfrm>
            <a:off x="457200" y="1671630"/>
            <a:ext cx="5371432" cy="1938992"/>
          </a:xfrm>
          <a:prstGeom prst="rect">
            <a:avLst/>
          </a:prstGeom>
          <a:noFill/>
        </p:spPr>
        <p:txBody>
          <a:bodyPr wrap="square" rtlCol="0">
            <a:spAutoFit/>
          </a:bodyPr>
          <a:lstStyle/>
          <a:p>
            <a:pPr marL="457200" lvl="0" indent="-457200">
              <a:buFont typeface="+mj-lt"/>
              <a:buAutoNum type="arabicPeriod"/>
            </a:pPr>
            <a:r>
              <a:rPr lang="en-US" sz="2400" dirty="0"/>
              <a:t>Thaw samples in the fridge (4</a:t>
            </a:r>
            <a:r>
              <a:rPr lang="en-US" sz="2400" dirty="0">
                <a:sym typeface="Symbol"/>
              </a:rPr>
              <a:t></a:t>
            </a:r>
            <a:r>
              <a:rPr lang="en-US" sz="2400" dirty="0"/>
              <a:t>C) and mix needed reagents/solutions</a:t>
            </a:r>
            <a:r>
              <a:rPr lang="en-US" sz="2400" dirty="0" smtClean="0"/>
              <a:t>.</a:t>
            </a:r>
            <a:endParaRPr lang="en-US" sz="2400" dirty="0"/>
          </a:p>
          <a:p>
            <a:pPr marL="457200" indent="-457200">
              <a:buFont typeface="+mj-lt"/>
              <a:buAutoNum type="arabicPeriod"/>
            </a:pPr>
            <a:r>
              <a:rPr lang="en-US" sz="2400" dirty="0"/>
              <a:t>Label two glass tubes for each sample; put the second set of tubes in the fridge (4</a:t>
            </a:r>
            <a:r>
              <a:rPr lang="en-US" sz="2400" dirty="0">
                <a:sym typeface="Symbol"/>
              </a:rPr>
              <a:t></a:t>
            </a:r>
            <a:r>
              <a:rPr lang="en-US" sz="2400" dirty="0"/>
              <a:t>C). </a:t>
            </a:r>
          </a:p>
        </p:txBody>
      </p:sp>
      <p:pic>
        <p:nvPicPr>
          <p:cNvPr id="6" name="Picture 5" descr="Comassie g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367" y="1643054"/>
            <a:ext cx="6553200" cy="3390900"/>
          </a:xfrm>
          <a:prstGeom prst="rect">
            <a:avLst/>
          </a:prstGeom>
        </p:spPr>
      </p:pic>
    </p:spTree>
    <p:extLst>
      <p:ext uri="{BB962C8B-B14F-4D97-AF65-F5344CB8AC3E}">
        <p14:creationId xmlns:p14="http://schemas.microsoft.com/office/powerpoint/2010/main" val="1550350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0090"/>
                </a:solidFill>
              </a:rPr>
              <a:t>Methanol:Chloroform</a:t>
            </a:r>
            <a:r>
              <a:rPr lang="en-US" dirty="0" smtClean="0">
                <a:solidFill>
                  <a:srgbClr val="000090"/>
                </a:solidFill>
              </a:rPr>
              <a:t> </a:t>
            </a:r>
            <a:r>
              <a:rPr lang="en-US" dirty="0">
                <a:solidFill>
                  <a:srgbClr val="000090"/>
                </a:solidFill>
              </a:rPr>
              <a:t>Extraction</a:t>
            </a:r>
          </a:p>
        </p:txBody>
      </p:sp>
      <p:sp>
        <p:nvSpPr>
          <p:cNvPr id="3" name="Content Placeholder 2"/>
          <p:cNvSpPr>
            <a:spLocks noGrp="1"/>
          </p:cNvSpPr>
          <p:nvPr>
            <p:ph idx="1"/>
          </p:nvPr>
        </p:nvSpPr>
        <p:spPr>
          <a:xfrm>
            <a:off x="457200" y="1600201"/>
            <a:ext cx="8058484" cy="1795378"/>
          </a:xfrm>
        </p:spPr>
        <p:txBody>
          <a:bodyPr>
            <a:normAutofit/>
          </a:bodyPr>
          <a:lstStyle/>
          <a:p>
            <a:pPr marL="457200" lvl="0" indent="-457200">
              <a:buFont typeface="+mj-lt"/>
              <a:buAutoNum type="arabicPeriod" startAt="5"/>
            </a:pPr>
            <a:r>
              <a:rPr lang="en-US" sz="2000" dirty="0"/>
              <a:t>Add 1mL of </a:t>
            </a:r>
            <a:r>
              <a:rPr lang="en-US" sz="2000" b="1" u="sng" dirty="0"/>
              <a:t>cold</a:t>
            </a:r>
            <a:r>
              <a:rPr lang="en-US" sz="2000" dirty="0"/>
              <a:t> </a:t>
            </a:r>
            <a:r>
              <a:rPr lang="en-US" sz="2000" dirty="0" err="1"/>
              <a:t>methanol:chloroform</a:t>
            </a:r>
            <a:r>
              <a:rPr lang="en-US" sz="2000" dirty="0"/>
              <a:t> to each tube, cap and vortex thoroughly. Be careful not to let the </a:t>
            </a:r>
            <a:r>
              <a:rPr lang="en-US" sz="2000" dirty="0" err="1"/>
              <a:t>methanol:chloroform</a:t>
            </a:r>
            <a:r>
              <a:rPr lang="en-US" sz="2000" dirty="0"/>
              <a:t> come in contact with the tube cap. The caps are not solvent-tight</a:t>
            </a:r>
            <a:r>
              <a:rPr lang="en-US" sz="2000" dirty="0" smtClean="0"/>
              <a:t>.</a:t>
            </a:r>
            <a:endParaRPr lang="en-US" sz="2000" b="1" dirty="0"/>
          </a:p>
          <a:p>
            <a:pPr marL="457200" indent="-457200">
              <a:buFont typeface="+mj-lt"/>
              <a:buAutoNum type="arabicPeriod" startAt="6"/>
            </a:pPr>
            <a:r>
              <a:rPr lang="en-US" sz="2000" dirty="0"/>
              <a:t>Centrifuge tubes at 1300 x </a:t>
            </a:r>
            <a:r>
              <a:rPr lang="en-US" sz="2000" i="1" dirty="0"/>
              <a:t>g</a:t>
            </a:r>
            <a:r>
              <a:rPr lang="en-US" sz="2000" dirty="0"/>
              <a:t>, </a:t>
            </a:r>
            <a:r>
              <a:rPr lang="en-US" sz="2000" b="1" dirty="0"/>
              <a:t>4</a:t>
            </a:r>
            <a:r>
              <a:rPr lang="en-US" sz="2000" b="1" dirty="0">
                <a:sym typeface="Symbol"/>
              </a:rPr>
              <a:t></a:t>
            </a:r>
            <a:r>
              <a:rPr lang="en-US" sz="2000" b="1" dirty="0"/>
              <a:t>C </a:t>
            </a:r>
            <a:r>
              <a:rPr lang="en-US" sz="2000" dirty="0"/>
              <a:t>for 20 min.  </a:t>
            </a:r>
          </a:p>
        </p:txBody>
      </p:sp>
      <p:pic>
        <p:nvPicPr>
          <p:cNvPr id="4" name="Picture 3" descr="C:\Users\finkey\AppData\Local\Microsoft\Windows\Temporary Internet Files\Content.Outlook\T6QLBLJJ\IMG_4260.JPG"/>
          <p:cNvPicPr/>
          <p:nvPr/>
        </p:nvPicPr>
        <p:blipFill>
          <a:blip r:embed="rId2" cstate="print"/>
          <a:srcRect/>
          <a:stretch>
            <a:fillRect/>
          </a:stretch>
        </p:blipFill>
        <p:spPr bwMode="auto">
          <a:xfrm rot="10800000">
            <a:off x="6422674" y="2792479"/>
            <a:ext cx="2476500" cy="1851660"/>
          </a:xfrm>
          <a:prstGeom prst="rect">
            <a:avLst/>
          </a:prstGeom>
          <a:noFill/>
          <a:ln w="9525">
            <a:noFill/>
            <a:miter lim="800000"/>
            <a:headEnd/>
            <a:tailEnd/>
          </a:ln>
        </p:spPr>
      </p:pic>
      <p:sp>
        <p:nvSpPr>
          <p:cNvPr id="5" name="TextBox 4"/>
          <p:cNvSpPr txBox="1"/>
          <p:nvPr/>
        </p:nvSpPr>
        <p:spPr>
          <a:xfrm>
            <a:off x="457200" y="3168315"/>
            <a:ext cx="5973011" cy="3477875"/>
          </a:xfrm>
          <a:prstGeom prst="rect">
            <a:avLst/>
          </a:prstGeom>
          <a:noFill/>
        </p:spPr>
        <p:txBody>
          <a:bodyPr wrap="square" rtlCol="0">
            <a:spAutoFit/>
          </a:bodyPr>
          <a:lstStyle/>
          <a:p>
            <a:pPr marL="457200" lvl="0" indent="-457200">
              <a:buFont typeface="+mj-lt"/>
              <a:buAutoNum type="arabicPeriod" startAt="7"/>
            </a:pPr>
            <a:r>
              <a:rPr lang="en-US" sz="2000" dirty="0"/>
              <a:t>Following centrifugation, transfer the supernatant and lower fluid layer to the second labeled </a:t>
            </a:r>
            <a:r>
              <a:rPr lang="en-US" sz="2000" dirty="0" smtClean="0"/>
              <a:t>tube </a:t>
            </a:r>
            <a:r>
              <a:rPr lang="en-US" sz="2000" dirty="0"/>
              <a:t>(“L”)(keep on ice). The samples may form a pellet and supernatant, or a supernatant, solid layer and lower layer of fluid. Either is acceptable, just be sure to remove all fluids leaving only the pellet (it doesn’t matter of you get some of the pellet). Reserve this fluid layer in the refrigerator (4</a:t>
            </a:r>
            <a:r>
              <a:rPr lang="en-US" sz="2000" dirty="0">
                <a:sym typeface="Symbol"/>
              </a:rPr>
              <a:t></a:t>
            </a:r>
            <a:r>
              <a:rPr lang="en-US" sz="2000" dirty="0"/>
              <a:t>C) or on ice.  </a:t>
            </a:r>
            <a:r>
              <a:rPr lang="en-US" sz="2000" dirty="0">
                <a:solidFill>
                  <a:srgbClr val="FF0000"/>
                </a:solidFill>
              </a:rPr>
              <a:t>Pellets from whole blood samples will be larger and harder than those of serum or plasma.</a:t>
            </a:r>
          </a:p>
          <a:p>
            <a:endParaRPr lang="en-US" sz="2000" dirty="0"/>
          </a:p>
        </p:txBody>
      </p:sp>
      <p:sp>
        <p:nvSpPr>
          <p:cNvPr id="6" name="Right Arrow 5"/>
          <p:cNvSpPr/>
          <p:nvPr/>
        </p:nvSpPr>
        <p:spPr>
          <a:xfrm>
            <a:off x="6801947" y="3741055"/>
            <a:ext cx="601579" cy="187158"/>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307316" y="4721578"/>
            <a:ext cx="2707217" cy="738664"/>
          </a:xfrm>
          <a:prstGeom prst="rect">
            <a:avLst/>
          </a:prstGeom>
          <a:noFill/>
        </p:spPr>
        <p:txBody>
          <a:bodyPr wrap="square" rtlCol="0">
            <a:spAutoFit/>
          </a:bodyPr>
          <a:lstStyle/>
          <a:p>
            <a:r>
              <a:rPr lang="en-US" sz="1400" dirty="0"/>
              <a:t>Representative sample at </a:t>
            </a:r>
            <a:r>
              <a:rPr lang="en-US" sz="1400" b="1" dirty="0"/>
              <a:t>step 7</a:t>
            </a:r>
            <a:r>
              <a:rPr lang="en-US" sz="1400" dirty="0"/>
              <a:t>. Transfer both the top and bottom layers to the “lipid” </a:t>
            </a:r>
            <a:r>
              <a:rPr lang="en-US" sz="1400" dirty="0" smtClean="0"/>
              <a:t>tube.</a:t>
            </a:r>
            <a:endParaRPr lang="en-US" sz="1400" dirty="0"/>
          </a:p>
        </p:txBody>
      </p:sp>
    </p:spTree>
    <p:extLst>
      <p:ext uri="{BB962C8B-B14F-4D97-AF65-F5344CB8AC3E}">
        <p14:creationId xmlns:p14="http://schemas.microsoft.com/office/powerpoint/2010/main" val="32472106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0090"/>
                </a:solidFill>
              </a:rPr>
              <a:t>Methanol:Chloroform</a:t>
            </a:r>
            <a:r>
              <a:rPr lang="en-US" dirty="0" smtClean="0">
                <a:solidFill>
                  <a:srgbClr val="000090"/>
                </a:solidFill>
              </a:rPr>
              <a:t> </a:t>
            </a:r>
            <a:r>
              <a:rPr lang="en-US" dirty="0">
                <a:solidFill>
                  <a:srgbClr val="000090"/>
                </a:solidFill>
              </a:rPr>
              <a:t>Extraction</a:t>
            </a:r>
          </a:p>
        </p:txBody>
      </p:sp>
      <p:sp>
        <p:nvSpPr>
          <p:cNvPr id="3" name="Content Placeholder 2"/>
          <p:cNvSpPr>
            <a:spLocks noGrp="1"/>
          </p:cNvSpPr>
          <p:nvPr>
            <p:ph idx="1"/>
          </p:nvPr>
        </p:nvSpPr>
        <p:spPr>
          <a:xfrm>
            <a:off x="457201" y="1600200"/>
            <a:ext cx="5612062" cy="4525963"/>
          </a:xfrm>
        </p:spPr>
        <p:txBody>
          <a:bodyPr>
            <a:normAutofit/>
          </a:bodyPr>
          <a:lstStyle/>
          <a:p>
            <a:pPr marL="514350" lvl="0" indent="-514350">
              <a:buFont typeface="+mj-lt"/>
              <a:buAutoNum type="arabicPeriod" startAt="8"/>
            </a:pPr>
            <a:r>
              <a:rPr lang="en-US" sz="2400" dirty="0" err="1"/>
              <a:t>Resuspend</a:t>
            </a:r>
            <a:r>
              <a:rPr lang="en-US" sz="2400" dirty="0"/>
              <a:t> the pellet of each sample in </a:t>
            </a:r>
            <a:r>
              <a:rPr lang="en-US" sz="2400" b="1" dirty="0"/>
              <a:t>cold</a:t>
            </a:r>
            <a:r>
              <a:rPr lang="en-US" sz="2400" dirty="0"/>
              <a:t> </a:t>
            </a:r>
            <a:r>
              <a:rPr lang="en-US" sz="2400" dirty="0" err="1"/>
              <a:t>methanol:chloroform</a:t>
            </a:r>
            <a:r>
              <a:rPr lang="en-US" sz="2400" dirty="0"/>
              <a:t> (0.5mL).  Vigorously vortex to break </a:t>
            </a:r>
            <a:r>
              <a:rPr lang="en-US" sz="2400" dirty="0" smtClean="0"/>
              <a:t>up </a:t>
            </a:r>
            <a:r>
              <a:rPr lang="en-US" sz="2400" dirty="0"/>
              <a:t>as much of the pellet as possible.  Centrifuge (1300 x </a:t>
            </a:r>
            <a:r>
              <a:rPr lang="en-US" sz="2400" i="1" dirty="0"/>
              <a:t>g</a:t>
            </a:r>
            <a:r>
              <a:rPr lang="en-US" sz="2400" dirty="0"/>
              <a:t>, </a:t>
            </a:r>
            <a:r>
              <a:rPr lang="en-US" sz="2400" b="1" dirty="0"/>
              <a:t>4</a:t>
            </a:r>
            <a:r>
              <a:rPr lang="en-US" sz="2400" b="1" dirty="0">
                <a:sym typeface="Symbol"/>
              </a:rPr>
              <a:t></a:t>
            </a:r>
            <a:r>
              <a:rPr lang="en-US" sz="2400" dirty="0"/>
              <a:t>C for 20 min).</a:t>
            </a:r>
          </a:p>
          <a:p>
            <a:pPr marL="514350" indent="-514350">
              <a:buFont typeface="+mj-lt"/>
              <a:buAutoNum type="arabicPeriod" startAt="9"/>
            </a:pPr>
            <a:r>
              <a:rPr lang="en-US" sz="2400" dirty="0" smtClean="0"/>
              <a:t>Collect </a:t>
            </a:r>
            <a:r>
              <a:rPr lang="en-US" sz="2400" dirty="0"/>
              <a:t>the supernatant (at this point, there should only be a supernatant and pellet but there may be some “floaters”) and add it to the fluid layer that was reserved in step 6.  Reserve pellet and any floaters. </a:t>
            </a:r>
          </a:p>
        </p:txBody>
      </p:sp>
      <p:pic>
        <p:nvPicPr>
          <p:cNvPr id="4" name="Picture 3" descr="photo 4.jpg"/>
          <p:cNvPicPr/>
          <p:nvPr/>
        </p:nvPicPr>
        <p:blipFill>
          <a:blip r:embed="rId2" cstate="print"/>
          <a:stretch>
            <a:fillRect/>
          </a:stretch>
        </p:blipFill>
        <p:spPr>
          <a:xfrm>
            <a:off x="6479414" y="1923046"/>
            <a:ext cx="2036312" cy="3344111"/>
          </a:xfrm>
          <a:prstGeom prst="rect">
            <a:avLst/>
          </a:prstGeom>
        </p:spPr>
      </p:pic>
      <p:sp>
        <p:nvSpPr>
          <p:cNvPr id="5" name="TextBox 4"/>
          <p:cNvSpPr txBox="1"/>
          <p:nvPr/>
        </p:nvSpPr>
        <p:spPr>
          <a:xfrm>
            <a:off x="6242426" y="5405062"/>
            <a:ext cx="2510289" cy="738664"/>
          </a:xfrm>
          <a:prstGeom prst="rect">
            <a:avLst/>
          </a:prstGeom>
          <a:noFill/>
        </p:spPr>
        <p:txBody>
          <a:bodyPr wrap="square" rtlCol="0">
            <a:spAutoFit/>
          </a:bodyPr>
          <a:lstStyle/>
          <a:p>
            <a:r>
              <a:rPr lang="en-US" sz="1400" dirty="0" smtClean="0"/>
              <a:t>Sample at step 9. </a:t>
            </a:r>
            <a:r>
              <a:rPr lang="en-US" sz="1400" dirty="0"/>
              <a:t>A</a:t>
            </a:r>
            <a:r>
              <a:rPr lang="en-US" sz="1400" dirty="0" smtClean="0"/>
              <a:t>dd </a:t>
            </a:r>
            <a:r>
              <a:rPr lang="en-US" sz="1400" dirty="0"/>
              <a:t>all supernatant to the fluid layer reserved in step 6</a:t>
            </a:r>
            <a:r>
              <a:rPr lang="en-US" sz="1400" dirty="0" smtClean="0"/>
              <a:t>.</a:t>
            </a:r>
            <a:endParaRPr lang="en-US" sz="1400" dirty="0"/>
          </a:p>
        </p:txBody>
      </p:sp>
    </p:spTree>
    <p:extLst>
      <p:ext uri="{BB962C8B-B14F-4D97-AF65-F5344CB8AC3E}">
        <p14:creationId xmlns:p14="http://schemas.microsoft.com/office/powerpoint/2010/main" val="871501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0090"/>
                </a:solidFill>
              </a:rPr>
              <a:t>Methanol:Chloroform</a:t>
            </a:r>
            <a:r>
              <a:rPr lang="en-US" dirty="0" smtClean="0">
                <a:solidFill>
                  <a:srgbClr val="000090"/>
                </a:solidFill>
              </a:rPr>
              <a:t> </a:t>
            </a:r>
            <a:r>
              <a:rPr lang="en-US" dirty="0">
                <a:solidFill>
                  <a:srgbClr val="000090"/>
                </a:solidFill>
              </a:rPr>
              <a:t>Extraction</a:t>
            </a:r>
          </a:p>
        </p:txBody>
      </p:sp>
      <p:sp>
        <p:nvSpPr>
          <p:cNvPr id="3" name="Content Placeholder 2"/>
          <p:cNvSpPr>
            <a:spLocks noGrp="1"/>
          </p:cNvSpPr>
          <p:nvPr>
            <p:ph idx="1"/>
          </p:nvPr>
        </p:nvSpPr>
        <p:spPr>
          <a:xfrm>
            <a:off x="270042" y="1524584"/>
            <a:ext cx="6026484" cy="5106151"/>
          </a:xfrm>
        </p:spPr>
        <p:txBody>
          <a:bodyPr>
            <a:noAutofit/>
          </a:bodyPr>
          <a:lstStyle/>
          <a:p>
            <a:pPr marL="514350" lvl="0" indent="-514350">
              <a:buFont typeface="+mj-lt"/>
              <a:buAutoNum type="arabicPeriod" startAt="10"/>
            </a:pPr>
            <a:r>
              <a:rPr lang="en-US" sz="1600" dirty="0"/>
              <a:t>Add 0.5mL of ice-cold DI water to each of the fluid tubes. Vortex well</a:t>
            </a:r>
            <a:r>
              <a:rPr lang="en-US" sz="1600" dirty="0" smtClean="0"/>
              <a:t>.</a:t>
            </a:r>
            <a:r>
              <a:rPr lang="en-US" sz="1600" dirty="0"/>
              <a:t> </a:t>
            </a:r>
          </a:p>
          <a:p>
            <a:pPr marL="514350" indent="-514350">
              <a:buFont typeface="+mj-lt"/>
              <a:buAutoNum type="arabicPeriod" startAt="10"/>
            </a:pPr>
            <a:r>
              <a:rPr lang="en-US" sz="1600" dirty="0" smtClean="0"/>
              <a:t>Cool </a:t>
            </a:r>
            <a:r>
              <a:rPr lang="en-US" sz="1600" dirty="0"/>
              <a:t>the fluid for 20 minutes at -20</a:t>
            </a:r>
            <a:r>
              <a:rPr lang="en-US" sz="1600" dirty="0">
                <a:sym typeface="Symbol"/>
              </a:rPr>
              <a:t></a:t>
            </a:r>
            <a:r>
              <a:rPr lang="en-US" sz="1600" dirty="0"/>
              <a:t>C. ALWAYS cool for exactly 20 minutes. If you should run over, remove tubes from the freezer re-vortex and repeat this freezing step (step 10).  </a:t>
            </a:r>
            <a:r>
              <a:rPr lang="en-US" sz="1600" u="sng" dirty="0"/>
              <a:t>You don’t want the aqueous phase to freeze.  Ice crystals will form and precipitate in the organic phase and this will lead to erroneous results.</a:t>
            </a:r>
            <a:r>
              <a:rPr lang="en-US" sz="1600" dirty="0"/>
              <a:t>  If the sample freezes, thaw it (4</a:t>
            </a:r>
            <a:r>
              <a:rPr lang="en-US" sz="1600" dirty="0">
                <a:sym typeface="Symbol"/>
              </a:rPr>
              <a:t></a:t>
            </a:r>
            <a:r>
              <a:rPr lang="en-US" sz="1600" dirty="0"/>
              <a:t>C) and repeat step 10.  </a:t>
            </a:r>
          </a:p>
          <a:p>
            <a:pPr marL="514350" lvl="0" indent="-514350">
              <a:buFont typeface="+mj-lt"/>
              <a:buAutoNum type="arabicPeriod" startAt="10"/>
            </a:pPr>
            <a:r>
              <a:rPr lang="en-US" sz="1600" dirty="0"/>
              <a:t>The tubes containing the pellet can also go in the </a:t>
            </a:r>
            <a:r>
              <a:rPr lang="en-US" sz="1600" dirty="0" smtClean="0"/>
              <a:t>freezer (</a:t>
            </a:r>
            <a:r>
              <a:rPr lang="en-US" sz="1600" dirty="0"/>
              <a:t>-20</a:t>
            </a:r>
            <a:r>
              <a:rPr lang="en-US" sz="1600" dirty="0">
                <a:sym typeface="Symbol"/>
              </a:rPr>
              <a:t></a:t>
            </a:r>
            <a:r>
              <a:rPr lang="en-US" sz="1600" dirty="0"/>
              <a:t>C) at this point (step 10).  </a:t>
            </a:r>
          </a:p>
          <a:p>
            <a:pPr marL="514350" lvl="0" indent="-514350">
              <a:buFont typeface="+mj-lt"/>
              <a:buAutoNum type="arabicPeriod" startAt="10"/>
            </a:pPr>
            <a:r>
              <a:rPr lang="en-US" sz="1600" dirty="0"/>
              <a:t>Upon removal of the tubes from the freezer, add 0.5mL of ice-cold DI water to the tubes containing pellet. Suspend the pellet by vigorously </a:t>
            </a:r>
            <a:r>
              <a:rPr lang="en-US" sz="1600" dirty="0" err="1"/>
              <a:t>vortexing</a:t>
            </a:r>
            <a:r>
              <a:rPr lang="en-US" sz="1600" dirty="0"/>
              <a:t> or use a spatula as needed</a:t>
            </a:r>
            <a:r>
              <a:rPr lang="en-US" sz="1600" dirty="0" smtClean="0"/>
              <a:t>.</a:t>
            </a:r>
            <a:endParaRPr lang="en-US" sz="1600" dirty="0"/>
          </a:p>
          <a:p>
            <a:pPr marL="514350" lvl="0" indent="-514350">
              <a:buFont typeface="+mj-lt"/>
              <a:buAutoNum type="arabicPeriod" startAt="10"/>
            </a:pPr>
            <a:r>
              <a:rPr lang="en-US" sz="1600" dirty="0"/>
              <a:t>After the 20min freezer incubation, the fluid samples will have separated into a supernatant, aqueous top layer and a protein layer (see figure 3).  Add the top layer to the </a:t>
            </a:r>
            <a:r>
              <a:rPr lang="en-US" sz="1600" dirty="0" err="1"/>
              <a:t>resuspended</a:t>
            </a:r>
            <a:r>
              <a:rPr lang="en-US" sz="1600" dirty="0"/>
              <a:t> pellet (step 12). Do not disrupt or penetrate white protein layer. This remaining protein layer and lower liquid layer is the lipid fraction which can be capped and placed in the fridge (4</a:t>
            </a:r>
            <a:r>
              <a:rPr lang="en-US" sz="1600" dirty="0">
                <a:sym typeface="Symbol"/>
              </a:rPr>
              <a:t></a:t>
            </a:r>
            <a:r>
              <a:rPr lang="en-US" sz="1600" dirty="0"/>
              <a:t>C)</a:t>
            </a:r>
            <a:r>
              <a:rPr lang="en-US" sz="1600" dirty="0" smtClean="0"/>
              <a:t>.</a:t>
            </a:r>
            <a:endParaRPr lang="en-US" sz="1600" dirty="0"/>
          </a:p>
        </p:txBody>
      </p:sp>
      <p:grpSp>
        <p:nvGrpSpPr>
          <p:cNvPr id="4" name="Group 3"/>
          <p:cNvGrpSpPr/>
          <p:nvPr/>
        </p:nvGrpSpPr>
        <p:grpSpPr>
          <a:xfrm>
            <a:off x="6783570" y="1609579"/>
            <a:ext cx="1903229" cy="3497158"/>
            <a:chOff x="2971800" y="1066800"/>
            <a:chExt cx="2209800" cy="3962400"/>
          </a:xfrm>
        </p:grpSpPr>
        <p:pic>
          <p:nvPicPr>
            <p:cNvPr id="5" name="Picture 4" descr="IMG_4269 (2).jpg"/>
            <p:cNvPicPr/>
            <p:nvPr/>
          </p:nvPicPr>
          <p:blipFill>
            <a:blip r:embed="rId2" cstate="print"/>
            <a:stretch>
              <a:fillRect/>
            </a:stretch>
          </p:blipFill>
          <p:spPr>
            <a:xfrm>
              <a:off x="2971800" y="1066800"/>
              <a:ext cx="2209800" cy="3962400"/>
            </a:xfrm>
            <a:prstGeom prst="rect">
              <a:avLst/>
            </a:prstGeom>
          </p:spPr>
        </p:pic>
        <p:sp>
          <p:nvSpPr>
            <p:cNvPr id="6" name="Left Brace 5"/>
            <p:cNvSpPr/>
            <p:nvPr/>
          </p:nvSpPr>
          <p:spPr>
            <a:xfrm>
              <a:off x="3352800" y="2514600"/>
              <a:ext cx="304800" cy="1066800"/>
            </a:xfrm>
            <a:prstGeom prst="leftBrac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a:spcBef>
                  <a:spcPts val="0"/>
                </a:spcBef>
                <a:spcAft>
                  <a:spcPts val="0"/>
                </a:spcAft>
              </a:pPr>
              <a:r>
                <a:rPr lang="en-US" sz="1200">
                  <a:effectLst/>
                  <a:latin typeface="Times New Roman"/>
                  <a:ea typeface="Times New Roman"/>
                  <a:cs typeface="Times New Roman"/>
                </a:rPr>
                <a:t> </a:t>
              </a:r>
            </a:p>
          </p:txBody>
        </p:sp>
        <p:sp>
          <p:nvSpPr>
            <p:cNvPr id="7" name="Right Brace 6"/>
            <p:cNvSpPr/>
            <p:nvPr/>
          </p:nvSpPr>
          <p:spPr>
            <a:xfrm>
              <a:off x="4419600" y="3657600"/>
              <a:ext cx="304800" cy="533400"/>
            </a:xfrm>
            <a:prstGeom prst="rightBrace">
              <a:avLst>
                <a:gd name="adj1" fmla="val 11525"/>
                <a:gd name="adj2" fmla="val 48404"/>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a:spcBef>
                  <a:spcPts val="0"/>
                </a:spcBef>
                <a:spcAft>
                  <a:spcPts val="0"/>
                </a:spcAft>
              </a:pPr>
              <a:r>
                <a:rPr lang="en-US" sz="1200">
                  <a:effectLst/>
                  <a:latin typeface="Times New Roman"/>
                  <a:ea typeface="Times New Roman"/>
                  <a:cs typeface="Times New Roman"/>
                </a:rPr>
                <a:t> </a:t>
              </a:r>
            </a:p>
          </p:txBody>
        </p:sp>
        <p:sp>
          <p:nvSpPr>
            <p:cNvPr id="8" name="Text Box 23"/>
            <p:cNvSpPr txBox="1"/>
            <p:nvPr/>
          </p:nvSpPr>
          <p:spPr>
            <a:xfrm>
              <a:off x="4724399" y="3733800"/>
              <a:ext cx="304800" cy="418466"/>
            </a:xfrm>
            <a:prstGeom prst="rect">
              <a:avLst/>
            </a:prstGeom>
            <a:noFill/>
          </p:spPr>
          <p:txBody>
            <a:bodyPr wrap="square" rtlCol="0">
              <a:spAutoFit/>
            </a:bodyPr>
            <a:lstStyle/>
            <a:p>
              <a:pPr marL="0" marR="0">
                <a:spcBef>
                  <a:spcPts val="0"/>
                </a:spcBef>
                <a:spcAft>
                  <a:spcPts val="0"/>
                </a:spcAft>
              </a:pPr>
              <a:r>
                <a:rPr lang="en-US" sz="1800" b="1" kern="1200" dirty="0">
                  <a:solidFill>
                    <a:srgbClr val="000000"/>
                  </a:solidFill>
                  <a:effectLst/>
                  <a:latin typeface="Calibri"/>
                  <a:ea typeface="ＭＳ 明朝"/>
                  <a:cs typeface="Times New Roman"/>
                </a:rPr>
                <a:t>2</a:t>
              </a:r>
              <a:endParaRPr lang="en-US" sz="1000" b="1" dirty="0">
                <a:effectLst/>
                <a:latin typeface="Times"/>
                <a:ea typeface="ＭＳ 明朝"/>
                <a:cs typeface="Times New Roman"/>
              </a:endParaRPr>
            </a:p>
          </p:txBody>
        </p:sp>
        <p:sp>
          <p:nvSpPr>
            <p:cNvPr id="9" name="Text Box 26"/>
            <p:cNvSpPr txBox="1"/>
            <p:nvPr/>
          </p:nvSpPr>
          <p:spPr>
            <a:xfrm>
              <a:off x="3048000" y="2895600"/>
              <a:ext cx="304800" cy="418466"/>
            </a:xfrm>
            <a:prstGeom prst="rect">
              <a:avLst/>
            </a:prstGeom>
            <a:noFill/>
          </p:spPr>
          <p:txBody>
            <a:bodyPr wrap="square" rtlCol="0">
              <a:spAutoFit/>
            </a:bodyPr>
            <a:lstStyle/>
            <a:p>
              <a:pPr marL="0" marR="0">
                <a:spcBef>
                  <a:spcPts val="0"/>
                </a:spcBef>
                <a:spcAft>
                  <a:spcPts val="0"/>
                </a:spcAft>
              </a:pPr>
              <a:r>
                <a:rPr lang="en-US" sz="1800" b="1" kern="1200" dirty="0">
                  <a:effectLst/>
                  <a:latin typeface="Calibri"/>
                  <a:ea typeface="ＭＳ 明朝"/>
                  <a:cs typeface="Times New Roman"/>
                </a:rPr>
                <a:t>1</a:t>
              </a:r>
              <a:endParaRPr lang="en-US" sz="1000" b="1" dirty="0">
                <a:effectLst/>
                <a:latin typeface="Times"/>
                <a:ea typeface="ＭＳ 明朝"/>
                <a:cs typeface="Times New Roman"/>
              </a:endParaRPr>
            </a:p>
          </p:txBody>
        </p:sp>
        <p:sp>
          <p:nvSpPr>
            <p:cNvPr id="10" name="Left Brace 9"/>
            <p:cNvSpPr/>
            <p:nvPr/>
          </p:nvSpPr>
          <p:spPr>
            <a:xfrm>
              <a:off x="3352800" y="4191000"/>
              <a:ext cx="228600" cy="381000"/>
            </a:xfrm>
            <a:prstGeom prst="leftBrac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a:spcBef>
                  <a:spcPts val="0"/>
                </a:spcBef>
                <a:spcAft>
                  <a:spcPts val="0"/>
                </a:spcAft>
              </a:pPr>
              <a:r>
                <a:rPr lang="en-US" sz="1200">
                  <a:effectLst/>
                  <a:latin typeface="Times New Roman"/>
                  <a:ea typeface="Times New Roman"/>
                  <a:cs typeface="Times New Roman"/>
                </a:rPr>
                <a:t> </a:t>
              </a:r>
            </a:p>
          </p:txBody>
        </p:sp>
        <p:sp>
          <p:nvSpPr>
            <p:cNvPr id="11" name="Text Box 28"/>
            <p:cNvSpPr txBox="1"/>
            <p:nvPr/>
          </p:nvSpPr>
          <p:spPr>
            <a:xfrm>
              <a:off x="3048000" y="4191000"/>
              <a:ext cx="304800" cy="418466"/>
            </a:xfrm>
            <a:prstGeom prst="rect">
              <a:avLst/>
            </a:prstGeom>
            <a:noFill/>
            <a:ln>
              <a:noFill/>
            </a:ln>
          </p:spPr>
          <p:txBody>
            <a:bodyPr wrap="square" rtlCol="0">
              <a:spAutoFit/>
            </a:bodyPr>
            <a:lstStyle/>
            <a:p>
              <a:pPr marL="0" marR="0">
                <a:spcBef>
                  <a:spcPts val="0"/>
                </a:spcBef>
                <a:spcAft>
                  <a:spcPts val="0"/>
                </a:spcAft>
              </a:pPr>
              <a:r>
                <a:rPr lang="en-US" sz="1800" b="1" kern="1200" dirty="0">
                  <a:solidFill>
                    <a:srgbClr val="000000"/>
                  </a:solidFill>
                  <a:effectLst/>
                  <a:latin typeface="Calibri"/>
                  <a:ea typeface="ＭＳ 明朝"/>
                  <a:cs typeface="Times New Roman"/>
                </a:rPr>
                <a:t>3</a:t>
              </a:r>
              <a:endParaRPr lang="en-US" sz="1000" b="1" dirty="0">
                <a:solidFill>
                  <a:srgbClr val="000000"/>
                </a:solidFill>
                <a:effectLst/>
                <a:latin typeface="Times"/>
                <a:ea typeface="ＭＳ 明朝"/>
                <a:cs typeface="Times New Roman"/>
              </a:endParaRPr>
            </a:p>
          </p:txBody>
        </p:sp>
      </p:grpSp>
      <p:sp>
        <p:nvSpPr>
          <p:cNvPr id="12" name="TextBox 11"/>
          <p:cNvSpPr txBox="1"/>
          <p:nvPr/>
        </p:nvSpPr>
        <p:spPr>
          <a:xfrm>
            <a:off x="6657474" y="5267163"/>
            <a:ext cx="2192421" cy="1169551"/>
          </a:xfrm>
          <a:prstGeom prst="rect">
            <a:avLst/>
          </a:prstGeom>
          <a:noFill/>
        </p:spPr>
        <p:txBody>
          <a:bodyPr wrap="square" rtlCol="0">
            <a:spAutoFit/>
          </a:bodyPr>
          <a:lstStyle/>
          <a:p>
            <a:r>
              <a:rPr lang="en-US" sz="1400" b="1" dirty="0"/>
              <a:t>Step 14</a:t>
            </a:r>
            <a:r>
              <a:rPr lang="en-US" sz="1400" b="1" dirty="0" smtClean="0"/>
              <a:t>. Transfer layer 1 to </a:t>
            </a:r>
            <a:r>
              <a:rPr lang="en-US" sz="1400" b="1" dirty="0"/>
              <a:t>the “aqueous” </a:t>
            </a:r>
            <a:r>
              <a:rPr lang="en-US" sz="1400" b="1" dirty="0" smtClean="0"/>
              <a:t>tube</a:t>
            </a:r>
            <a:r>
              <a:rPr lang="en-US" sz="1400" b="1" dirty="0"/>
              <a:t>. </a:t>
            </a:r>
          </a:p>
          <a:p>
            <a:pPr lvl="0"/>
            <a:r>
              <a:rPr lang="en-US" sz="1400" dirty="0" smtClean="0"/>
              <a:t>1.	Aqueous </a:t>
            </a:r>
            <a:r>
              <a:rPr lang="en-US" sz="1400" dirty="0"/>
              <a:t>top layer</a:t>
            </a:r>
          </a:p>
          <a:p>
            <a:pPr lvl="0"/>
            <a:r>
              <a:rPr lang="en-US" sz="1400" dirty="0" smtClean="0"/>
              <a:t>2.	Protein </a:t>
            </a:r>
            <a:r>
              <a:rPr lang="en-US" sz="1400" dirty="0"/>
              <a:t>layer</a:t>
            </a:r>
          </a:p>
          <a:p>
            <a:pPr lvl="0"/>
            <a:r>
              <a:rPr lang="en-US" sz="1400" dirty="0" smtClean="0"/>
              <a:t>3.	Lipid layer</a:t>
            </a:r>
            <a:endParaRPr lang="en-US" sz="1400" dirty="0"/>
          </a:p>
        </p:txBody>
      </p:sp>
    </p:spTree>
    <p:extLst>
      <p:ext uri="{BB962C8B-B14F-4D97-AF65-F5344CB8AC3E}">
        <p14:creationId xmlns:p14="http://schemas.microsoft.com/office/powerpoint/2010/main" val="4042382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Outline</a:t>
            </a:r>
            <a:endParaRPr lang="en-US" dirty="0">
              <a:solidFill>
                <a:srgbClr val="000090"/>
              </a:solidFill>
            </a:endParaRPr>
          </a:p>
        </p:txBody>
      </p:sp>
      <p:sp>
        <p:nvSpPr>
          <p:cNvPr id="3" name="Content Placeholder 2"/>
          <p:cNvSpPr>
            <a:spLocks noGrp="1"/>
          </p:cNvSpPr>
          <p:nvPr>
            <p:ph idx="1"/>
          </p:nvPr>
        </p:nvSpPr>
        <p:spPr/>
        <p:txBody>
          <a:bodyPr>
            <a:normAutofit lnSpcReduction="10000"/>
          </a:bodyPr>
          <a:lstStyle/>
          <a:p>
            <a:r>
              <a:rPr lang="en-US" dirty="0" smtClean="0"/>
              <a:t>Briefly discuss sample collection since it is the first step of sample processing </a:t>
            </a:r>
          </a:p>
          <a:p>
            <a:r>
              <a:rPr lang="en-US" dirty="0" smtClean="0"/>
              <a:t>Highlight key points and considerations for sample storage</a:t>
            </a:r>
          </a:p>
          <a:p>
            <a:r>
              <a:rPr lang="en-US" dirty="0" smtClean="0"/>
              <a:t>Use </a:t>
            </a:r>
            <a:r>
              <a:rPr lang="en-US" dirty="0"/>
              <a:t>the </a:t>
            </a:r>
            <a:r>
              <a:rPr lang="en-US" dirty="0" smtClean="0"/>
              <a:t>example </a:t>
            </a:r>
            <a:r>
              <a:rPr lang="en-US" dirty="0"/>
              <a:t>of whole blood </a:t>
            </a:r>
            <a:r>
              <a:rPr lang="en-US" dirty="0" smtClean="0"/>
              <a:t>extraction </a:t>
            </a:r>
            <a:r>
              <a:rPr lang="en-US" dirty="0"/>
              <a:t>to illustrate sample </a:t>
            </a:r>
            <a:r>
              <a:rPr lang="en-US" dirty="0" smtClean="0"/>
              <a:t>processing for untargeted metabolomics by NMR</a:t>
            </a:r>
          </a:p>
          <a:p>
            <a:r>
              <a:rPr lang="en-US" dirty="0" smtClean="0"/>
              <a:t>Discuss the importance of </a:t>
            </a:r>
            <a:r>
              <a:rPr lang="en-US" dirty="0" err="1"/>
              <a:t>b</a:t>
            </a:r>
            <a:r>
              <a:rPr lang="en-US" dirty="0" err="1" smtClean="0"/>
              <a:t>iobanking</a:t>
            </a:r>
            <a:r>
              <a:rPr lang="en-US" dirty="0" smtClean="0"/>
              <a:t>/</a:t>
            </a:r>
            <a:r>
              <a:rPr lang="en-US" dirty="0" err="1" smtClean="0"/>
              <a:t>biorepositories</a:t>
            </a:r>
            <a:r>
              <a:rPr lang="en-US" dirty="0" smtClean="0"/>
              <a:t> for metabolomics research</a:t>
            </a: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26312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0090"/>
                </a:solidFill>
              </a:rPr>
              <a:t>Methanol:Chloroform</a:t>
            </a:r>
            <a:r>
              <a:rPr lang="en-US" dirty="0" smtClean="0">
                <a:solidFill>
                  <a:srgbClr val="000090"/>
                </a:solidFill>
              </a:rPr>
              <a:t> </a:t>
            </a:r>
            <a:r>
              <a:rPr lang="en-US" dirty="0">
                <a:solidFill>
                  <a:srgbClr val="000090"/>
                </a:solidFill>
              </a:rPr>
              <a:t>Extraction</a:t>
            </a:r>
          </a:p>
        </p:txBody>
      </p:sp>
      <p:sp>
        <p:nvSpPr>
          <p:cNvPr id="3" name="Content Placeholder 2"/>
          <p:cNvSpPr>
            <a:spLocks noGrp="1"/>
          </p:cNvSpPr>
          <p:nvPr>
            <p:ph idx="1"/>
          </p:nvPr>
        </p:nvSpPr>
        <p:spPr>
          <a:xfrm>
            <a:off x="457200" y="1600200"/>
            <a:ext cx="5732379" cy="4525963"/>
          </a:xfrm>
        </p:spPr>
        <p:txBody>
          <a:bodyPr>
            <a:normAutofit fontScale="70000" lnSpcReduction="20000"/>
          </a:bodyPr>
          <a:lstStyle/>
          <a:p>
            <a:pPr marL="514350" lvl="0" indent="-514350">
              <a:buFont typeface="+mj-lt"/>
              <a:buAutoNum type="arabicPeriod" startAt="15"/>
            </a:pPr>
            <a:r>
              <a:rPr lang="en-US" dirty="0"/>
              <a:t>Vortex the tubes containing the pellet and the newly added aqueous top layer (these are the water soluble samples) and centrifuge (1300 x </a:t>
            </a:r>
            <a:r>
              <a:rPr lang="en-US" i="1" dirty="0"/>
              <a:t>g</a:t>
            </a:r>
            <a:r>
              <a:rPr lang="en-US" dirty="0"/>
              <a:t>, 20 min, 4</a:t>
            </a:r>
            <a:r>
              <a:rPr lang="en-US" dirty="0">
                <a:sym typeface="Symbol"/>
              </a:rPr>
              <a:t></a:t>
            </a:r>
            <a:r>
              <a:rPr lang="en-US" dirty="0"/>
              <a:t>C).</a:t>
            </a:r>
          </a:p>
          <a:p>
            <a:pPr marL="514350" indent="-514350">
              <a:buFont typeface="+mj-lt"/>
              <a:buAutoNum type="arabicPeriod" startAt="15"/>
            </a:pPr>
            <a:endParaRPr lang="en-US" dirty="0"/>
          </a:p>
          <a:p>
            <a:pPr marL="514350" lvl="0" indent="-514350">
              <a:buFont typeface="+mj-lt"/>
              <a:buAutoNum type="arabicPeriod" startAt="15"/>
            </a:pPr>
            <a:r>
              <a:rPr lang="en-US" dirty="0"/>
              <a:t>Transfer the supernatant to a </a:t>
            </a:r>
            <a:r>
              <a:rPr lang="en-US" dirty="0" err="1"/>
              <a:t>lyophilizer</a:t>
            </a:r>
            <a:r>
              <a:rPr lang="en-US" dirty="0"/>
              <a:t> bulb/flask. Cover with lid or </a:t>
            </a:r>
            <a:r>
              <a:rPr lang="en-US" dirty="0" err="1"/>
              <a:t>parafilm</a:t>
            </a:r>
            <a:r>
              <a:rPr lang="en-US" dirty="0"/>
              <a:t>.</a:t>
            </a:r>
          </a:p>
          <a:p>
            <a:pPr marL="514350" indent="-514350">
              <a:buFont typeface="+mj-lt"/>
              <a:buAutoNum type="arabicPeriod" startAt="15"/>
            </a:pPr>
            <a:endParaRPr lang="en-US" dirty="0"/>
          </a:p>
          <a:p>
            <a:pPr marL="514350" lvl="0" indent="-514350">
              <a:buFont typeface="+mj-lt"/>
              <a:buAutoNum type="arabicPeriod" startAt="15"/>
            </a:pPr>
            <a:r>
              <a:rPr lang="en-US" dirty="0"/>
              <a:t>Add 0.5mL ice cold DI water to pellet and </a:t>
            </a:r>
            <a:r>
              <a:rPr lang="en-US" dirty="0" err="1"/>
              <a:t>resuspend</a:t>
            </a:r>
            <a:r>
              <a:rPr lang="en-US" dirty="0"/>
              <a:t> as in step 10 and centrifuge (1300 x </a:t>
            </a:r>
            <a:r>
              <a:rPr lang="en-US" i="1" dirty="0"/>
              <a:t>g</a:t>
            </a:r>
            <a:r>
              <a:rPr lang="en-US" dirty="0"/>
              <a:t>, 20 min, 4</a:t>
            </a:r>
            <a:r>
              <a:rPr lang="en-US" dirty="0">
                <a:sym typeface="Symbol"/>
              </a:rPr>
              <a:t></a:t>
            </a:r>
            <a:r>
              <a:rPr lang="en-US" dirty="0"/>
              <a:t>C).</a:t>
            </a:r>
          </a:p>
          <a:p>
            <a:pPr marL="514350" indent="-514350">
              <a:buFont typeface="+mj-lt"/>
              <a:buAutoNum type="arabicPeriod" startAt="15"/>
            </a:pPr>
            <a:endParaRPr lang="en-US" dirty="0"/>
          </a:p>
          <a:p>
            <a:pPr marL="514350" lvl="0" indent="-514350">
              <a:buFont typeface="+mj-lt"/>
              <a:buAutoNum type="arabicPeriod" startAt="15"/>
            </a:pPr>
            <a:r>
              <a:rPr lang="en-US" dirty="0"/>
              <a:t>Transfer the supernatant to the existing samples in the </a:t>
            </a:r>
            <a:r>
              <a:rPr lang="en-US" dirty="0" err="1"/>
              <a:t>lyophilizer</a:t>
            </a:r>
            <a:r>
              <a:rPr lang="en-US" dirty="0"/>
              <a:t> bulbs and discard the pellet. </a:t>
            </a:r>
          </a:p>
          <a:p>
            <a:pPr marL="514350" indent="-514350">
              <a:buFont typeface="+mj-lt"/>
              <a:buAutoNum type="arabicPeriod" startAt="15"/>
            </a:pPr>
            <a:endParaRPr lang="en-US" dirty="0"/>
          </a:p>
        </p:txBody>
      </p:sp>
      <p:pic>
        <p:nvPicPr>
          <p:cNvPr id="4" name="Picture 3" descr="C:\Users\finkey\AppData\Local\Microsoft\Windows\Temporary Internet Files\Content.Outlook\T6QLBLJJ\IMG_4292.JPG"/>
          <p:cNvPicPr/>
          <p:nvPr/>
        </p:nvPicPr>
        <p:blipFill>
          <a:blip r:embed="rId2" cstate="print"/>
          <a:srcRect/>
          <a:stretch>
            <a:fillRect/>
          </a:stretch>
        </p:blipFill>
        <p:spPr bwMode="auto">
          <a:xfrm>
            <a:off x="6245155" y="2187742"/>
            <a:ext cx="2643505" cy="2263942"/>
          </a:xfrm>
          <a:prstGeom prst="rect">
            <a:avLst/>
          </a:prstGeom>
          <a:noFill/>
          <a:ln w="9525">
            <a:noFill/>
            <a:miter lim="800000"/>
            <a:headEnd/>
            <a:tailEnd/>
          </a:ln>
        </p:spPr>
      </p:pic>
      <p:sp>
        <p:nvSpPr>
          <p:cNvPr id="5" name="TextBox 4"/>
          <p:cNvSpPr txBox="1"/>
          <p:nvPr/>
        </p:nvSpPr>
        <p:spPr>
          <a:xfrm>
            <a:off x="6200178" y="4545275"/>
            <a:ext cx="2733458" cy="1077218"/>
          </a:xfrm>
          <a:prstGeom prst="rect">
            <a:avLst/>
          </a:prstGeom>
          <a:noFill/>
        </p:spPr>
        <p:txBody>
          <a:bodyPr wrap="square" rtlCol="0">
            <a:spAutoFit/>
          </a:bodyPr>
          <a:lstStyle/>
          <a:p>
            <a:r>
              <a:rPr lang="en-US" sz="1600" dirty="0" smtClean="0"/>
              <a:t>Round-bottom flask (</a:t>
            </a:r>
            <a:r>
              <a:rPr lang="en-US" sz="1600" dirty="0" err="1" smtClean="0"/>
              <a:t>lyopholizer</a:t>
            </a:r>
            <a:r>
              <a:rPr lang="en-US" sz="1600" dirty="0" smtClean="0"/>
              <a:t> bulb) with aqueous </a:t>
            </a:r>
            <a:r>
              <a:rPr lang="en-US" sz="1600" dirty="0"/>
              <a:t>fraction prior to </a:t>
            </a:r>
            <a:r>
              <a:rPr lang="en-US" sz="1600" dirty="0" err="1"/>
              <a:t>lyophilization</a:t>
            </a:r>
            <a:r>
              <a:rPr lang="en-US" sz="1600" dirty="0"/>
              <a:t>. Steps 16 and 18</a:t>
            </a:r>
            <a:r>
              <a:rPr lang="en-US" sz="1600" dirty="0" smtClean="0"/>
              <a:t>.</a:t>
            </a:r>
            <a:endParaRPr lang="en-US" sz="1600" dirty="0"/>
          </a:p>
        </p:txBody>
      </p:sp>
    </p:spTree>
    <p:extLst>
      <p:ext uri="{BB962C8B-B14F-4D97-AF65-F5344CB8AC3E}">
        <p14:creationId xmlns:p14="http://schemas.microsoft.com/office/powerpoint/2010/main" val="10216085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0090"/>
                </a:solidFill>
              </a:rPr>
              <a:t>Methanol:Chloroform</a:t>
            </a:r>
            <a:r>
              <a:rPr lang="en-US" dirty="0" smtClean="0">
                <a:solidFill>
                  <a:srgbClr val="000090"/>
                </a:solidFill>
              </a:rPr>
              <a:t> </a:t>
            </a:r>
            <a:r>
              <a:rPr lang="en-US" dirty="0">
                <a:solidFill>
                  <a:srgbClr val="000090"/>
                </a:solidFill>
              </a:rPr>
              <a:t>Extraction</a:t>
            </a:r>
          </a:p>
        </p:txBody>
      </p:sp>
      <p:sp>
        <p:nvSpPr>
          <p:cNvPr id="3" name="Content Placeholder 2"/>
          <p:cNvSpPr>
            <a:spLocks noGrp="1"/>
          </p:cNvSpPr>
          <p:nvPr>
            <p:ph idx="1"/>
          </p:nvPr>
        </p:nvSpPr>
        <p:spPr>
          <a:xfrm>
            <a:off x="163104" y="1346208"/>
            <a:ext cx="6627268" cy="5158688"/>
          </a:xfrm>
        </p:spPr>
        <p:txBody>
          <a:bodyPr>
            <a:noAutofit/>
          </a:bodyPr>
          <a:lstStyle/>
          <a:p>
            <a:pPr marL="503238" lvl="0" indent="-503238">
              <a:buFont typeface="+mj-lt"/>
              <a:buAutoNum type="arabicPeriod" startAt="19"/>
            </a:pPr>
            <a:r>
              <a:rPr lang="en-US" sz="1800" dirty="0" smtClean="0"/>
              <a:t>Allow </a:t>
            </a:r>
            <a:r>
              <a:rPr lang="en-US" sz="1800" dirty="0"/>
              <a:t>the water soluble fractions to sit in the </a:t>
            </a:r>
            <a:r>
              <a:rPr lang="en-US" sz="1800" dirty="0" err="1"/>
              <a:t>lyophilizer</a:t>
            </a:r>
            <a:r>
              <a:rPr lang="en-US" sz="1800" dirty="0"/>
              <a:t> bulbs for 5 </a:t>
            </a:r>
            <a:r>
              <a:rPr lang="en-US" sz="1800" dirty="0" smtClean="0"/>
              <a:t>min. </a:t>
            </a:r>
            <a:r>
              <a:rPr lang="en-US" sz="1800" dirty="0"/>
              <a:t>Carefully observe each glass. If oil droplets have formed at the bottom of the glass, use a Pasteur pipet to remove them and add to the lipid fraction. </a:t>
            </a:r>
            <a:r>
              <a:rPr lang="en-US" sz="1800" u="sng" dirty="0"/>
              <a:t>Measure and record the volume in the glasses before freezing with glass serological pipet!</a:t>
            </a:r>
            <a:r>
              <a:rPr lang="en-US" sz="1800" dirty="0"/>
              <a:t> </a:t>
            </a:r>
            <a:r>
              <a:rPr lang="en-US" sz="1800" b="1" dirty="0"/>
              <a:t>NOTE: Add 1mL of </a:t>
            </a:r>
            <a:r>
              <a:rPr lang="en-US" sz="1800" b="1" dirty="0" smtClean="0"/>
              <a:t>DI </a:t>
            </a:r>
            <a:r>
              <a:rPr lang="en-US" sz="1800" b="1" dirty="0"/>
              <a:t>water to each bulb to dilute out remaining methanol before freezing.</a:t>
            </a:r>
            <a:r>
              <a:rPr lang="en-US" sz="1800" dirty="0"/>
              <a:t> </a:t>
            </a:r>
            <a:endParaRPr lang="en-US" sz="1800" dirty="0" smtClean="0"/>
          </a:p>
          <a:p>
            <a:pPr marL="514350" lvl="0" indent="-514350">
              <a:buFont typeface="+mj-lt"/>
              <a:buAutoNum type="arabicPeriod" startAt="19"/>
            </a:pPr>
            <a:r>
              <a:rPr lang="en-US" sz="1800" dirty="0" smtClean="0"/>
              <a:t>Freeze </a:t>
            </a:r>
            <a:r>
              <a:rPr lang="en-US" sz="1800" dirty="0"/>
              <a:t>the </a:t>
            </a:r>
            <a:r>
              <a:rPr lang="en-US" sz="1800" dirty="0" err="1"/>
              <a:t>lyophilizer</a:t>
            </a:r>
            <a:r>
              <a:rPr lang="en-US" sz="1800" dirty="0"/>
              <a:t> </a:t>
            </a:r>
            <a:r>
              <a:rPr lang="en-US" sz="1800" dirty="0" smtClean="0"/>
              <a:t>bulbs </a:t>
            </a:r>
            <a:r>
              <a:rPr lang="en-US" sz="1800" dirty="0"/>
              <a:t>in -</a:t>
            </a:r>
            <a:r>
              <a:rPr lang="en-US" sz="1800" dirty="0" smtClean="0"/>
              <a:t>80°C </a:t>
            </a:r>
            <a:r>
              <a:rPr lang="en-US" sz="1800" dirty="0"/>
              <a:t>freezer while tilting the glasses if possible (do this by placing the bulbs in the </a:t>
            </a:r>
            <a:r>
              <a:rPr lang="en-US" sz="1800" dirty="0" err="1"/>
              <a:t>lyophilizer</a:t>
            </a:r>
            <a:r>
              <a:rPr lang="en-US" sz="1800" dirty="0"/>
              <a:t> flask, covering each bulb with </a:t>
            </a:r>
            <a:r>
              <a:rPr lang="en-US" sz="1800" dirty="0" err="1"/>
              <a:t>kimwipes</a:t>
            </a:r>
            <a:r>
              <a:rPr lang="en-US" sz="1800" dirty="0"/>
              <a:t> and placing in -</a:t>
            </a:r>
            <a:r>
              <a:rPr lang="en-US" sz="1800" dirty="0" smtClean="0"/>
              <a:t>80°C </a:t>
            </a:r>
            <a:r>
              <a:rPr lang="en-US" sz="1800" dirty="0"/>
              <a:t>overnight). Lyophilize for at least 24 h to ensure that methanol is removed.  Do not exceed 48 h. </a:t>
            </a:r>
          </a:p>
          <a:p>
            <a:pPr marL="514350" lvl="0" indent="-514350">
              <a:buFont typeface="+mj-lt"/>
              <a:buAutoNum type="arabicPeriod" startAt="19"/>
            </a:pPr>
            <a:r>
              <a:rPr lang="en-US" sz="1800" dirty="0"/>
              <a:t>Transfer the lipid fractions to the 3.7mL borosilicate vials (</a:t>
            </a:r>
            <a:r>
              <a:rPr lang="en-US" sz="1800" u="sng" dirty="0"/>
              <a:t>measure and record volumes using serological glass pipets</a:t>
            </a:r>
            <a:r>
              <a:rPr lang="en-US" sz="1800" dirty="0"/>
              <a:t>) and dry the lipid fractions in a </a:t>
            </a:r>
            <a:r>
              <a:rPr lang="en-US" sz="1800" dirty="0" err="1"/>
              <a:t>speedvac</a:t>
            </a:r>
            <a:r>
              <a:rPr lang="en-US" sz="1800" dirty="0"/>
              <a:t> at 50</a:t>
            </a:r>
            <a:r>
              <a:rPr lang="en-US" sz="1800" dirty="0">
                <a:sym typeface="Symbol"/>
              </a:rPr>
              <a:t></a:t>
            </a:r>
            <a:r>
              <a:rPr lang="en-US" sz="1800" dirty="0"/>
              <a:t>C on heat + IR setting for 1h or until dry – </a:t>
            </a:r>
            <a:r>
              <a:rPr lang="en-US" sz="1800" u="sng" dirty="0"/>
              <a:t>record time for each.</a:t>
            </a:r>
            <a:r>
              <a:rPr lang="en-US" sz="1800" dirty="0"/>
              <a:t>  Cap tubes, wrap in </a:t>
            </a:r>
            <a:r>
              <a:rPr lang="en-US" sz="1800" dirty="0" err="1"/>
              <a:t>parafilm</a:t>
            </a:r>
            <a:r>
              <a:rPr lang="en-US" sz="1800" dirty="0"/>
              <a:t> and store at -20</a:t>
            </a:r>
            <a:r>
              <a:rPr lang="en-US" sz="1800" dirty="0">
                <a:sym typeface="Symbol"/>
              </a:rPr>
              <a:t></a:t>
            </a:r>
            <a:r>
              <a:rPr lang="en-US" sz="1800" dirty="0"/>
              <a:t>C (can be stored for </a:t>
            </a:r>
            <a:r>
              <a:rPr lang="en-US" sz="1800" dirty="0" smtClean="0"/>
              <a:t>months).</a:t>
            </a:r>
            <a:endParaRPr lang="en-US" sz="1800" dirty="0"/>
          </a:p>
        </p:txBody>
      </p:sp>
      <p:sp>
        <p:nvSpPr>
          <p:cNvPr id="4" name="Rectangle 3"/>
          <p:cNvSpPr/>
          <p:nvPr/>
        </p:nvSpPr>
        <p:spPr>
          <a:xfrm>
            <a:off x="6922178" y="4761373"/>
            <a:ext cx="1764622" cy="1077218"/>
          </a:xfrm>
          <a:prstGeom prst="rect">
            <a:avLst/>
          </a:prstGeom>
        </p:spPr>
        <p:txBody>
          <a:bodyPr wrap="square">
            <a:spAutoFit/>
          </a:bodyPr>
          <a:lstStyle/>
          <a:p>
            <a:r>
              <a:rPr lang="en-US" sz="1600" dirty="0"/>
              <a:t>Borosilicate vial with protein and lipid bottom layer from step </a:t>
            </a:r>
            <a:r>
              <a:rPr lang="en-US" sz="1600" dirty="0" smtClean="0"/>
              <a:t>21.</a:t>
            </a:r>
            <a:endParaRPr lang="en-US" sz="1600" dirty="0"/>
          </a:p>
        </p:txBody>
      </p:sp>
      <p:pic>
        <p:nvPicPr>
          <p:cNvPr id="5" name="Picture 4" descr="IMG_4274.jpg"/>
          <p:cNvPicPr/>
          <p:nvPr/>
        </p:nvPicPr>
        <p:blipFill>
          <a:blip r:embed="rId2" cstate="print"/>
          <a:stretch>
            <a:fillRect/>
          </a:stretch>
        </p:blipFill>
        <p:spPr>
          <a:xfrm>
            <a:off x="7098353" y="2061610"/>
            <a:ext cx="1412273" cy="2577231"/>
          </a:xfrm>
          <a:prstGeom prst="rect">
            <a:avLst/>
          </a:prstGeom>
        </p:spPr>
      </p:pic>
      <p:sp>
        <p:nvSpPr>
          <p:cNvPr id="7" name="Rectangular Callout 6"/>
          <p:cNvSpPr/>
          <p:nvPr/>
        </p:nvSpPr>
        <p:spPr>
          <a:xfrm>
            <a:off x="4720004" y="2436096"/>
            <a:ext cx="2070368" cy="1010721"/>
          </a:xfrm>
          <a:prstGeom prst="wedgeRectCallout">
            <a:avLst>
              <a:gd name="adj1" fmla="val -66525"/>
              <a:gd name="adj2" fmla="val 50338"/>
            </a:avLst>
          </a:prstGeom>
          <a:solidFill>
            <a:schemeClr val="bg1"/>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chemeClr val="tx1"/>
                </a:solidFill>
                <a:latin typeface="Arial"/>
                <a:cs typeface="Arial"/>
              </a:rPr>
              <a:t>Alternatively, liquid nitrogen can be used; </a:t>
            </a:r>
            <a:r>
              <a:rPr lang="en-US" sz="1200" dirty="0" err="1" smtClean="0">
                <a:solidFill>
                  <a:schemeClr val="tx1"/>
                </a:solidFill>
                <a:latin typeface="Arial"/>
                <a:cs typeface="Arial"/>
              </a:rPr>
              <a:t>MeOH</a:t>
            </a:r>
            <a:r>
              <a:rPr lang="en-US" sz="1200" dirty="0" smtClean="0">
                <a:solidFill>
                  <a:schemeClr val="tx1"/>
                </a:solidFill>
                <a:latin typeface="Arial"/>
                <a:cs typeface="Arial"/>
              </a:rPr>
              <a:t>/dry ice is not a reliable alternative.  Sample must be completely frozen. </a:t>
            </a:r>
            <a:endParaRPr lang="en-US" sz="1200" dirty="0">
              <a:solidFill>
                <a:schemeClr val="tx1"/>
              </a:solidFill>
              <a:latin typeface="Arial"/>
              <a:cs typeface="Arial"/>
            </a:endParaRPr>
          </a:p>
        </p:txBody>
      </p:sp>
      <p:sp>
        <p:nvSpPr>
          <p:cNvPr id="9" name="Rectangular Callout 8"/>
          <p:cNvSpPr/>
          <p:nvPr/>
        </p:nvSpPr>
        <p:spPr>
          <a:xfrm>
            <a:off x="4382190" y="4509262"/>
            <a:ext cx="2291553" cy="696742"/>
          </a:xfrm>
          <a:prstGeom prst="wedgeRectCallout">
            <a:avLst>
              <a:gd name="adj1" fmla="val -72784"/>
              <a:gd name="adj2" fmla="val -56114"/>
            </a:avLst>
          </a:prstGeom>
          <a:solidFill>
            <a:schemeClr val="bg1"/>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chemeClr val="tx1"/>
                </a:solidFill>
                <a:latin typeface="Arial"/>
                <a:cs typeface="Arial"/>
              </a:rPr>
              <a:t>This time may vary depending on </a:t>
            </a:r>
            <a:r>
              <a:rPr lang="en-US" sz="1200" dirty="0" err="1" smtClean="0">
                <a:solidFill>
                  <a:schemeClr val="tx1"/>
                </a:solidFill>
                <a:latin typeface="Arial"/>
                <a:cs typeface="Arial"/>
              </a:rPr>
              <a:t>lyophilizer</a:t>
            </a:r>
            <a:r>
              <a:rPr lang="en-US" sz="1200" dirty="0" smtClean="0">
                <a:solidFill>
                  <a:schemeClr val="tx1"/>
                </a:solidFill>
                <a:latin typeface="Arial"/>
                <a:cs typeface="Arial"/>
              </a:rPr>
              <a:t> model and relative humidity!</a:t>
            </a:r>
            <a:endParaRPr lang="en-US" sz="1200" dirty="0">
              <a:solidFill>
                <a:schemeClr val="tx1"/>
              </a:solidFill>
              <a:latin typeface="Arial"/>
              <a:cs typeface="Arial"/>
            </a:endParaRPr>
          </a:p>
        </p:txBody>
      </p:sp>
    </p:spTree>
    <p:extLst>
      <p:ext uri="{BB962C8B-B14F-4D97-AF65-F5344CB8AC3E}">
        <p14:creationId xmlns:p14="http://schemas.microsoft.com/office/powerpoint/2010/main" val="4003096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xit" presetSubtype="0" fill="hold" grpId="1" nodeType="withEffect">
                                  <p:stCondLst>
                                    <p:cond delay="0"/>
                                  </p:stCondLst>
                                  <p:childTnLst>
                                    <p:animEffect transition="out" filter="dissolv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0090"/>
                </a:solidFill>
              </a:rPr>
              <a:t>Methanol:Chloroform</a:t>
            </a:r>
            <a:r>
              <a:rPr lang="en-US" dirty="0" smtClean="0">
                <a:solidFill>
                  <a:srgbClr val="000090"/>
                </a:solidFill>
              </a:rPr>
              <a:t> </a:t>
            </a:r>
            <a:r>
              <a:rPr lang="en-US" dirty="0">
                <a:solidFill>
                  <a:srgbClr val="000090"/>
                </a:solidFill>
              </a:rPr>
              <a:t>Extraction</a:t>
            </a:r>
          </a:p>
        </p:txBody>
      </p:sp>
      <p:sp>
        <p:nvSpPr>
          <p:cNvPr id="3" name="Content Placeholder 2"/>
          <p:cNvSpPr>
            <a:spLocks noGrp="1"/>
          </p:cNvSpPr>
          <p:nvPr>
            <p:ph idx="1"/>
          </p:nvPr>
        </p:nvSpPr>
        <p:spPr>
          <a:xfrm>
            <a:off x="457200" y="1600200"/>
            <a:ext cx="5358063" cy="4843379"/>
          </a:xfrm>
          <a:ln>
            <a:noFill/>
          </a:ln>
        </p:spPr>
        <p:txBody>
          <a:bodyPr>
            <a:normAutofit fontScale="85000" lnSpcReduction="10000"/>
          </a:bodyPr>
          <a:lstStyle/>
          <a:p>
            <a:pPr marL="508000" indent="-508000">
              <a:buFont typeface="+mj-lt"/>
              <a:buAutoNum type="arabicPeriod" startAt="22"/>
            </a:pPr>
            <a:r>
              <a:rPr lang="en-US" sz="2400" dirty="0" smtClean="0"/>
              <a:t>When </a:t>
            </a:r>
            <a:r>
              <a:rPr lang="en-US" sz="2400" dirty="0"/>
              <a:t>the water soluble samples are dry, they can be sealed with </a:t>
            </a:r>
            <a:r>
              <a:rPr lang="en-US" sz="2400" dirty="0" err="1"/>
              <a:t>parafilm</a:t>
            </a:r>
            <a:r>
              <a:rPr lang="en-US" sz="2400" dirty="0"/>
              <a:t> and stored (4</a:t>
            </a:r>
            <a:r>
              <a:rPr lang="en-US" sz="2400" dirty="0">
                <a:sym typeface="Symbol"/>
              </a:rPr>
              <a:t></a:t>
            </a:r>
            <a:r>
              <a:rPr lang="en-US" sz="2400" dirty="0"/>
              <a:t>C) for up to a week.  At the time of assay or for long-term storage, add 0.5mL of D</a:t>
            </a:r>
            <a:r>
              <a:rPr lang="en-US" sz="2400" baseline="-25000" dirty="0"/>
              <a:t>2</a:t>
            </a:r>
            <a:r>
              <a:rPr lang="en-US" sz="2400" dirty="0"/>
              <a:t>O (</a:t>
            </a:r>
            <a:r>
              <a:rPr lang="en-US" sz="2400" u="sng" dirty="0"/>
              <a:t>record volume after </a:t>
            </a:r>
            <a:r>
              <a:rPr lang="en-US" sz="2400" u="sng" dirty="0" err="1"/>
              <a:t>resuspending</a:t>
            </a:r>
            <a:r>
              <a:rPr lang="en-US" sz="2400" dirty="0"/>
              <a:t>) to each </a:t>
            </a:r>
            <a:r>
              <a:rPr lang="en-US" sz="2400" dirty="0" err="1"/>
              <a:t>lyophilizer</a:t>
            </a:r>
            <a:r>
              <a:rPr lang="en-US" sz="2400" dirty="0"/>
              <a:t> glass to </a:t>
            </a:r>
            <a:r>
              <a:rPr lang="en-US" sz="2400" dirty="0" err="1"/>
              <a:t>resuspend</a:t>
            </a:r>
            <a:r>
              <a:rPr lang="en-US" sz="2400" dirty="0"/>
              <a:t> sample. For assay, transfer each sample to an NMR tube for analysis. For long-term storage (years), transfer sample to a micro-centrifuge tube, seal with </a:t>
            </a:r>
            <a:r>
              <a:rPr lang="en-US" sz="2400" dirty="0" err="1"/>
              <a:t>parafilm</a:t>
            </a:r>
            <a:r>
              <a:rPr lang="en-US" sz="2400" dirty="0"/>
              <a:t> and store  (-20</a:t>
            </a:r>
            <a:r>
              <a:rPr lang="en-US" sz="2400" dirty="0">
                <a:sym typeface="Symbol"/>
              </a:rPr>
              <a:t></a:t>
            </a:r>
            <a:r>
              <a:rPr lang="en-US" sz="2400" dirty="0"/>
              <a:t>C). </a:t>
            </a:r>
            <a:endParaRPr lang="en-US" sz="2400" strike="sngStrike" dirty="0" smtClean="0"/>
          </a:p>
          <a:p>
            <a:pPr marL="457200" lvl="0" indent="-457200">
              <a:buFont typeface="+mj-lt"/>
              <a:buAutoNum type="arabicPeriod" startAt="23"/>
            </a:pPr>
            <a:r>
              <a:rPr lang="en-US" sz="2400" dirty="0"/>
              <a:t>At the time of assay of the lipid samples, discard cap, </a:t>
            </a:r>
            <a:r>
              <a:rPr lang="en-US" sz="2400" dirty="0" err="1"/>
              <a:t>resuspend</a:t>
            </a:r>
            <a:r>
              <a:rPr lang="en-US" sz="2400" dirty="0"/>
              <a:t> samples in 0.6mL 1:2 deuterium </a:t>
            </a:r>
            <a:r>
              <a:rPr lang="en-US" sz="2400" dirty="0" err="1"/>
              <a:t>methanol:deuterium</a:t>
            </a:r>
            <a:r>
              <a:rPr lang="en-US" sz="2400" dirty="0"/>
              <a:t> chloroform solution (volume to volume), cap with a new cap and centrifuge (1300 x </a:t>
            </a:r>
            <a:r>
              <a:rPr lang="en-US" sz="2400" i="1" dirty="0"/>
              <a:t>g</a:t>
            </a:r>
            <a:r>
              <a:rPr lang="en-US" sz="2400" dirty="0"/>
              <a:t>, 10 min, 4</a:t>
            </a:r>
            <a:r>
              <a:rPr lang="en-US" sz="2400" dirty="0">
                <a:sym typeface="Symbol"/>
              </a:rPr>
              <a:t></a:t>
            </a:r>
            <a:r>
              <a:rPr lang="en-US" sz="2400" dirty="0"/>
              <a:t>C)</a:t>
            </a:r>
            <a:r>
              <a:rPr lang="en-US" sz="2400" dirty="0" smtClean="0"/>
              <a:t>. Transfer </a:t>
            </a:r>
            <a:r>
              <a:rPr lang="en-US" sz="2400" dirty="0"/>
              <a:t>supernatants to NMR tubes for </a:t>
            </a:r>
            <a:r>
              <a:rPr lang="en-US" sz="2400" dirty="0" smtClean="0"/>
              <a:t>assay. </a:t>
            </a:r>
            <a:endParaRPr lang="en-US" sz="2400" dirty="0"/>
          </a:p>
        </p:txBody>
      </p:sp>
      <p:pic>
        <p:nvPicPr>
          <p:cNvPr id="4" name="Picture 3" descr="C:\Users\finkey\AppData\Local\Microsoft\Windows\Temporary Internet Files\Content.Outlook\T6QLBLJJ\IMG_4296.JPG"/>
          <p:cNvPicPr/>
          <p:nvPr/>
        </p:nvPicPr>
        <p:blipFill>
          <a:blip r:embed="rId2" cstate="print"/>
          <a:srcRect/>
          <a:stretch>
            <a:fillRect/>
          </a:stretch>
        </p:blipFill>
        <p:spPr bwMode="auto">
          <a:xfrm>
            <a:off x="6046470" y="2251242"/>
            <a:ext cx="2897004" cy="2360863"/>
          </a:xfrm>
          <a:prstGeom prst="rect">
            <a:avLst/>
          </a:prstGeom>
          <a:noFill/>
          <a:ln w="9525">
            <a:noFill/>
            <a:miter lim="800000"/>
            <a:headEnd/>
            <a:tailEnd/>
          </a:ln>
        </p:spPr>
      </p:pic>
      <p:sp>
        <p:nvSpPr>
          <p:cNvPr id="5" name="TextBox 4"/>
          <p:cNvSpPr txBox="1"/>
          <p:nvPr/>
        </p:nvSpPr>
        <p:spPr>
          <a:xfrm>
            <a:off x="6211207" y="4734918"/>
            <a:ext cx="2567530" cy="338554"/>
          </a:xfrm>
          <a:prstGeom prst="rect">
            <a:avLst/>
          </a:prstGeom>
          <a:noFill/>
        </p:spPr>
        <p:txBody>
          <a:bodyPr wrap="none" rtlCol="0">
            <a:spAutoFit/>
          </a:bodyPr>
          <a:lstStyle/>
          <a:p>
            <a:r>
              <a:rPr lang="en-US" sz="1600" dirty="0" err="1"/>
              <a:t>Speedvac</a:t>
            </a:r>
            <a:r>
              <a:rPr lang="en-US" sz="1600" dirty="0"/>
              <a:t>-dried lipid fraction </a:t>
            </a:r>
          </a:p>
        </p:txBody>
      </p:sp>
      <p:sp>
        <p:nvSpPr>
          <p:cNvPr id="6" name="Rectangular Callout 5"/>
          <p:cNvSpPr/>
          <p:nvPr/>
        </p:nvSpPr>
        <p:spPr>
          <a:xfrm>
            <a:off x="4780079" y="1849545"/>
            <a:ext cx="2070368" cy="803393"/>
          </a:xfrm>
          <a:prstGeom prst="wedgeRectCallout">
            <a:avLst>
              <a:gd name="adj1" fmla="val -66525"/>
              <a:gd name="adj2" fmla="val 50338"/>
            </a:avLst>
          </a:prstGeom>
          <a:solidFill>
            <a:schemeClr val="bg1"/>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solidFill>
                  <a:schemeClr val="tx1"/>
                </a:solidFill>
                <a:latin typeface="Arial"/>
                <a:cs typeface="Arial"/>
              </a:rPr>
              <a:t>Measure volume removed from </a:t>
            </a:r>
            <a:r>
              <a:rPr lang="en-US" sz="1200" dirty="0" err="1" smtClean="0">
                <a:solidFill>
                  <a:schemeClr val="tx1"/>
                </a:solidFill>
                <a:latin typeface="Arial"/>
                <a:cs typeface="Arial"/>
              </a:rPr>
              <a:t>lyophilizer</a:t>
            </a:r>
            <a:r>
              <a:rPr lang="en-US" sz="1200" dirty="0" smtClean="0">
                <a:solidFill>
                  <a:schemeClr val="tx1"/>
                </a:solidFill>
                <a:latin typeface="Arial"/>
                <a:cs typeface="Arial"/>
              </a:rPr>
              <a:t> bulb; add 10% DSS for NMR assay.</a:t>
            </a:r>
            <a:endParaRPr lang="en-US" sz="1200" dirty="0">
              <a:solidFill>
                <a:schemeClr val="tx1"/>
              </a:solidFill>
              <a:latin typeface="Arial"/>
              <a:cs typeface="Arial"/>
            </a:endParaRPr>
          </a:p>
        </p:txBody>
      </p:sp>
    </p:spTree>
    <p:extLst>
      <p:ext uri="{BB962C8B-B14F-4D97-AF65-F5344CB8AC3E}">
        <p14:creationId xmlns:p14="http://schemas.microsoft.com/office/powerpoint/2010/main" val="595737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Equipment and Lab Requirements</a:t>
            </a:r>
            <a:endParaRPr lang="en-US" dirty="0">
              <a:solidFill>
                <a:srgbClr val="000090"/>
              </a:solidFill>
            </a:endParaRPr>
          </a:p>
        </p:txBody>
      </p:sp>
      <p:pic>
        <p:nvPicPr>
          <p:cNvPr id="4" name="Picture 3" descr="M_7750020.jpg"/>
          <p:cNvPicPr>
            <a:picLocks noChangeAspect="1"/>
          </p:cNvPicPr>
          <p:nvPr/>
        </p:nvPicPr>
        <p:blipFill rotWithShape="1">
          <a:blip r:embed="rId2">
            <a:extLst>
              <a:ext uri="{28A0092B-C50C-407E-A947-70E740481C1C}">
                <a14:useLocalDpi xmlns:a14="http://schemas.microsoft.com/office/drawing/2010/main" val="0"/>
              </a:ext>
            </a:extLst>
          </a:blip>
          <a:srcRect b="12285"/>
          <a:stretch/>
        </p:blipFill>
        <p:spPr>
          <a:xfrm>
            <a:off x="457200" y="1513975"/>
            <a:ext cx="3397331" cy="2991184"/>
          </a:xfrm>
          <a:prstGeom prst="rect">
            <a:avLst/>
          </a:prstGeom>
        </p:spPr>
      </p:pic>
      <p:pic>
        <p:nvPicPr>
          <p:cNvPr id="6" name="Picture 5" descr="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297" y="4294598"/>
            <a:ext cx="4207711" cy="2524627"/>
          </a:xfrm>
          <a:prstGeom prst="rect">
            <a:avLst/>
          </a:prstGeom>
        </p:spPr>
      </p:pic>
      <p:sp>
        <p:nvSpPr>
          <p:cNvPr id="7" name="TextBox 6"/>
          <p:cNvSpPr txBox="1"/>
          <p:nvPr/>
        </p:nvSpPr>
        <p:spPr>
          <a:xfrm>
            <a:off x="4132521" y="1537373"/>
            <a:ext cx="4554279" cy="2677656"/>
          </a:xfrm>
          <a:prstGeom prst="rect">
            <a:avLst/>
          </a:prstGeom>
          <a:noFill/>
        </p:spPr>
        <p:txBody>
          <a:bodyPr wrap="square" rtlCol="0">
            <a:spAutoFit/>
          </a:bodyPr>
          <a:lstStyle/>
          <a:p>
            <a:pPr marL="285750" indent="-285750">
              <a:buFont typeface="Arial"/>
              <a:buChar char="•"/>
            </a:pPr>
            <a:r>
              <a:rPr lang="en-US" sz="2400" dirty="0" smtClean="0"/>
              <a:t>Extraction of samples for metabolomics assays require:</a:t>
            </a:r>
          </a:p>
          <a:p>
            <a:pPr marL="742950" lvl="1" indent="-285750">
              <a:buFont typeface="Arial"/>
              <a:buChar char="•"/>
            </a:pPr>
            <a:r>
              <a:rPr lang="en-US" sz="2400" dirty="0" err="1" smtClean="0"/>
              <a:t>Lyopholizer</a:t>
            </a:r>
            <a:endParaRPr lang="en-US" sz="2400" dirty="0" smtClean="0"/>
          </a:p>
          <a:p>
            <a:pPr marL="742950" lvl="1" indent="-285750">
              <a:buFont typeface="Arial"/>
              <a:buChar char="•"/>
            </a:pPr>
            <a:r>
              <a:rPr lang="en-US" sz="2400" dirty="0" smtClean="0"/>
              <a:t>“Speed </a:t>
            </a:r>
            <a:r>
              <a:rPr lang="en-US" sz="2400" dirty="0" err="1" smtClean="0"/>
              <a:t>vac</a:t>
            </a:r>
            <a:r>
              <a:rPr lang="en-US" sz="2400" dirty="0" smtClean="0"/>
              <a:t>”</a:t>
            </a:r>
          </a:p>
          <a:p>
            <a:pPr marL="285750" indent="-285750">
              <a:buFont typeface="Arial"/>
              <a:buChar char="•"/>
            </a:pPr>
            <a:r>
              <a:rPr lang="en-US" sz="2400" dirty="0" smtClean="0"/>
              <a:t>Sufficient bench and ventilation hood space to accommodate these pieces of equipment</a:t>
            </a:r>
            <a:endParaRPr lang="en-US" sz="2400" dirty="0"/>
          </a:p>
        </p:txBody>
      </p:sp>
    </p:spTree>
    <p:extLst>
      <p:ext uri="{BB962C8B-B14F-4D97-AF65-F5344CB8AC3E}">
        <p14:creationId xmlns:p14="http://schemas.microsoft.com/office/powerpoint/2010/main" val="15054244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90"/>
                </a:solidFill>
              </a:rPr>
              <a:t>Technology will Drive the Field of Metabolomics</a:t>
            </a:r>
            <a:endParaRPr lang="en-US" dirty="0">
              <a:solidFill>
                <a:srgbClr val="000090"/>
              </a:solidFill>
            </a:endParaRPr>
          </a:p>
        </p:txBody>
      </p:sp>
      <p:sp>
        <p:nvSpPr>
          <p:cNvPr id="3" name="Content Placeholder 2"/>
          <p:cNvSpPr>
            <a:spLocks noGrp="1"/>
          </p:cNvSpPr>
          <p:nvPr>
            <p:ph idx="1"/>
          </p:nvPr>
        </p:nvSpPr>
        <p:spPr>
          <a:xfrm>
            <a:off x="457200" y="5347367"/>
            <a:ext cx="8229600" cy="1002633"/>
          </a:xfrm>
        </p:spPr>
        <p:txBody>
          <a:bodyPr>
            <a:normAutofit/>
          </a:bodyPr>
          <a:lstStyle/>
          <a:p>
            <a:r>
              <a:rPr lang="en-US" sz="2800" dirty="0" smtClean="0"/>
              <a:t>Automation of extraction process will reduce time of sample processing and improve consistency</a:t>
            </a:r>
            <a:endParaRPr lang="en-US" sz="2800" dirty="0"/>
          </a:p>
        </p:txBody>
      </p:sp>
      <p:pic>
        <p:nvPicPr>
          <p:cNvPr id="4" name="Picture 3" descr="Semiautomated device for batch extrac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73" y="2433387"/>
            <a:ext cx="2857500" cy="1714500"/>
          </a:xfrm>
          <a:prstGeom prst="rect">
            <a:avLst/>
          </a:prstGeom>
        </p:spPr>
      </p:pic>
      <p:pic>
        <p:nvPicPr>
          <p:cNvPr id="5" name="Picture 4" descr="batch extraction 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063" y="2985503"/>
            <a:ext cx="2946400" cy="2209800"/>
          </a:xfrm>
          <a:prstGeom prst="rect">
            <a:avLst/>
          </a:prstGeom>
        </p:spPr>
      </p:pic>
      <p:pic>
        <p:nvPicPr>
          <p:cNvPr id="7" name="Picture 6" descr="Ellinger tit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479" y="1524668"/>
            <a:ext cx="6159500" cy="774700"/>
          </a:xfrm>
          <a:prstGeom prst="rect">
            <a:avLst/>
          </a:prstGeom>
        </p:spPr>
      </p:pic>
      <p:sp>
        <p:nvSpPr>
          <p:cNvPr id="8" name="TextBox 7"/>
          <p:cNvSpPr txBox="1"/>
          <p:nvPr/>
        </p:nvSpPr>
        <p:spPr>
          <a:xfrm>
            <a:off x="5868480" y="6516844"/>
            <a:ext cx="3037836" cy="276999"/>
          </a:xfrm>
          <a:prstGeom prst="rect">
            <a:avLst/>
          </a:prstGeom>
          <a:noFill/>
        </p:spPr>
        <p:txBody>
          <a:bodyPr wrap="none" rtlCol="0">
            <a:spAutoFit/>
          </a:bodyPr>
          <a:lstStyle/>
          <a:p>
            <a:r>
              <a:rPr lang="en-US" sz="1200" dirty="0" err="1" smtClean="0"/>
              <a:t>Ellinger</a:t>
            </a:r>
            <a:r>
              <a:rPr lang="en-US" sz="1200" dirty="0" smtClean="0"/>
              <a:t>, JJ., et al. Anal </a:t>
            </a:r>
            <a:r>
              <a:rPr lang="en-US" sz="1200" dirty="0" err="1" smtClean="0"/>
              <a:t>Chem</a:t>
            </a:r>
            <a:r>
              <a:rPr lang="en-US" sz="1200" dirty="0" smtClean="0"/>
              <a:t> 2012;84:1809-12</a:t>
            </a:r>
          </a:p>
        </p:txBody>
      </p:sp>
    </p:spTree>
    <p:extLst>
      <p:ext uri="{BB962C8B-B14F-4D97-AF65-F5344CB8AC3E}">
        <p14:creationId xmlns:p14="http://schemas.microsoft.com/office/powerpoint/2010/main" val="12509000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45200" y="2032418"/>
            <a:ext cx="3098800" cy="2628900"/>
          </a:xfrm>
          <a:prstGeom prst="rect">
            <a:avLst/>
          </a:prstGeom>
        </p:spPr>
      </p:pic>
      <p:pic>
        <p:nvPicPr>
          <p:cNvPr id="7" name="Picture 6" descr="feature_nm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262" y="4982150"/>
            <a:ext cx="3957053" cy="1661962"/>
          </a:xfrm>
          <a:prstGeom prst="rect">
            <a:avLst/>
          </a:prstGeom>
        </p:spPr>
      </p:pic>
      <p:sp>
        <p:nvSpPr>
          <p:cNvPr id="2" name="Title 1"/>
          <p:cNvSpPr>
            <a:spLocks noGrp="1"/>
          </p:cNvSpPr>
          <p:nvPr>
            <p:ph type="title"/>
          </p:nvPr>
        </p:nvSpPr>
        <p:spPr/>
        <p:txBody>
          <a:bodyPr/>
          <a:lstStyle/>
          <a:p>
            <a:r>
              <a:rPr lang="en-US" dirty="0" smtClean="0">
                <a:solidFill>
                  <a:srgbClr val="000090"/>
                </a:solidFill>
              </a:rPr>
              <a:t>Other Extraction Methods</a:t>
            </a:r>
            <a:endParaRPr lang="en-US" dirty="0">
              <a:solidFill>
                <a:srgbClr val="000090"/>
              </a:solidFill>
            </a:endParaRPr>
          </a:p>
        </p:txBody>
      </p:sp>
      <p:sp>
        <p:nvSpPr>
          <p:cNvPr id="3" name="Content Placeholder 2"/>
          <p:cNvSpPr>
            <a:spLocks noGrp="1"/>
          </p:cNvSpPr>
          <p:nvPr>
            <p:ph idx="1"/>
          </p:nvPr>
        </p:nvSpPr>
        <p:spPr>
          <a:xfrm>
            <a:off x="392693" y="1535687"/>
            <a:ext cx="4839368" cy="4415005"/>
          </a:xfrm>
        </p:spPr>
        <p:txBody>
          <a:bodyPr>
            <a:normAutofit fontScale="92500" lnSpcReduction="20000"/>
          </a:bodyPr>
          <a:lstStyle/>
          <a:p>
            <a:r>
              <a:rPr lang="en-US" dirty="0"/>
              <a:t>Ultrafiltration </a:t>
            </a:r>
            <a:r>
              <a:rPr lang="en-US" dirty="0" smtClean="0"/>
              <a:t>as </a:t>
            </a:r>
            <a:r>
              <a:rPr lang="en-US" dirty="0"/>
              <a:t>an alternative to MeOH:CHCl</a:t>
            </a:r>
            <a:r>
              <a:rPr lang="en-US" baseline="-25000" dirty="0"/>
              <a:t>3</a:t>
            </a:r>
            <a:endParaRPr lang="en-US" dirty="0"/>
          </a:p>
          <a:p>
            <a:pPr lvl="1"/>
            <a:r>
              <a:rPr lang="en-US" dirty="0"/>
              <a:t>aqueous metabolites</a:t>
            </a:r>
          </a:p>
          <a:p>
            <a:r>
              <a:rPr lang="en-US" dirty="0" err="1" smtClean="0"/>
              <a:t>Perchloric</a:t>
            </a:r>
            <a:r>
              <a:rPr lang="en-US" dirty="0" smtClean="0"/>
              <a:t> acid (PCA) extraction for adherent cell culture and mammalian tissues (e.g., lung)</a:t>
            </a:r>
          </a:p>
          <a:p>
            <a:r>
              <a:rPr lang="en-US" dirty="0" smtClean="0"/>
              <a:t>For targeted metabolomics and </a:t>
            </a:r>
            <a:r>
              <a:rPr lang="en-US" dirty="0" err="1" smtClean="0"/>
              <a:t>lipidomics</a:t>
            </a:r>
            <a:endParaRPr lang="en-US" dirty="0" smtClean="0"/>
          </a:p>
          <a:p>
            <a:pPr lvl="1"/>
            <a:r>
              <a:rPr lang="en-US" dirty="0" smtClean="0"/>
              <a:t>assay and analytical platform dependent</a:t>
            </a:r>
          </a:p>
          <a:p>
            <a:pPr lvl="1"/>
            <a:endParaRPr lang="en-US" dirty="0"/>
          </a:p>
        </p:txBody>
      </p:sp>
      <p:pic>
        <p:nvPicPr>
          <p:cNvPr id="5" name="Picture 4" descr="XS7PgQ0kV7wE7pdAC3IFytEjszO8kSSHUYoUPu2JaNUA8qvissCdIVXqL3F0e_C8D-14Pg=s12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789" y="1417638"/>
            <a:ext cx="1524000" cy="1079500"/>
          </a:xfrm>
          <a:prstGeom prst="rect">
            <a:avLst/>
          </a:prstGeom>
        </p:spPr>
      </p:pic>
      <p:sp>
        <p:nvSpPr>
          <p:cNvPr id="8" name="TextBox 7"/>
          <p:cNvSpPr txBox="1"/>
          <p:nvPr/>
        </p:nvSpPr>
        <p:spPr>
          <a:xfrm>
            <a:off x="762001" y="6367113"/>
            <a:ext cx="1785640" cy="276999"/>
          </a:xfrm>
          <a:prstGeom prst="rect">
            <a:avLst/>
          </a:prstGeom>
          <a:noFill/>
        </p:spPr>
        <p:txBody>
          <a:bodyPr wrap="none" rtlCol="0">
            <a:spAutoFit/>
          </a:bodyPr>
          <a:lstStyle/>
          <a:p>
            <a:r>
              <a:rPr lang="en-US" sz="1200" i="1" dirty="0" smtClean="0"/>
              <a:t>images from </a:t>
            </a:r>
            <a:r>
              <a:rPr lang="en-US" sz="1200" dirty="0" err="1" smtClean="0"/>
              <a:t>Agilent.com</a:t>
            </a:r>
            <a:endParaRPr lang="en-US" sz="1200" i="1" dirty="0"/>
          </a:p>
        </p:txBody>
      </p:sp>
    </p:spTree>
    <p:extLst>
      <p:ext uri="{BB962C8B-B14F-4D97-AF65-F5344CB8AC3E}">
        <p14:creationId xmlns:p14="http://schemas.microsoft.com/office/powerpoint/2010/main" val="8184876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0090"/>
                </a:solidFill>
              </a:rPr>
              <a:t>Biobanking</a:t>
            </a:r>
            <a:r>
              <a:rPr lang="en-US" dirty="0">
                <a:solidFill>
                  <a:srgbClr val="000090"/>
                </a:solidFill>
              </a:rPr>
              <a:t>/</a:t>
            </a:r>
            <a:r>
              <a:rPr lang="en-US" dirty="0" err="1" smtClean="0">
                <a:solidFill>
                  <a:srgbClr val="000090"/>
                </a:solidFill>
              </a:rPr>
              <a:t>Biorepositories</a:t>
            </a:r>
            <a:r>
              <a:rPr lang="en-US" dirty="0" smtClean="0"/>
              <a:t>	</a:t>
            </a:r>
            <a:endParaRPr lang="en-US" dirty="0"/>
          </a:p>
        </p:txBody>
      </p:sp>
      <p:sp>
        <p:nvSpPr>
          <p:cNvPr id="3" name="Content Placeholder 2"/>
          <p:cNvSpPr>
            <a:spLocks noGrp="1"/>
          </p:cNvSpPr>
          <p:nvPr>
            <p:ph idx="1"/>
          </p:nvPr>
        </p:nvSpPr>
        <p:spPr/>
        <p:txBody>
          <a:bodyPr/>
          <a:lstStyle/>
          <a:p>
            <a:r>
              <a:rPr lang="en-US" dirty="0" smtClean="0"/>
              <a:t>Systematic collection and storage of human samples for “</a:t>
            </a:r>
            <a:r>
              <a:rPr lang="en-US" dirty="0" err="1" smtClean="0"/>
              <a:t>omics</a:t>
            </a:r>
            <a:r>
              <a:rPr lang="en-US" dirty="0" smtClean="0"/>
              <a:t>” research (and potentially clinical use)</a:t>
            </a:r>
          </a:p>
          <a:p>
            <a:pPr lvl="1"/>
            <a:r>
              <a:rPr lang="en-US" dirty="0" smtClean="0"/>
              <a:t>samples are collected and processed using SOPs</a:t>
            </a:r>
          </a:p>
          <a:p>
            <a:pPr lvl="1"/>
            <a:r>
              <a:rPr lang="en-US" dirty="0" smtClean="0"/>
              <a:t>storage conditions are monitored and documented</a:t>
            </a:r>
          </a:p>
          <a:p>
            <a:pPr lvl="1"/>
            <a:r>
              <a:rPr lang="en-US" dirty="0" smtClean="0"/>
              <a:t>QC processes are integrated from collection through processing, storage and assay</a:t>
            </a:r>
          </a:p>
          <a:p>
            <a:pPr lvl="1"/>
            <a:r>
              <a:rPr lang="en-US" dirty="0" smtClean="0"/>
              <a:t>samples are labeled (barcoded) and cataloged</a:t>
            </a:r>
            <a:endParaRPr lang="en-US" dirty="0"/>
          </a:p>
        </p:txBody>
      </p:sp>
    </p:spTree>
    <p:extLst>
      <p:ext uri="{BB962C8B-B14F-4D97-AF65-F5344CB8AC3E}">
        <p14:creationId xmlns:p14="http://schemas.microsoft.com/office/powerpoint/2010/main" val="711662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0090"/>
                </a:solidFill>
              </a:rPr>
              <a:t>Biobanking</a:t>
            </a:r>
            <a:r>
              <a:rPr lang="en-US" dirty="0">
                <a:solidFill>
                  <a:srgbClr val="000090"/>
                </a:solidFill>
              </a:rPr>
              <a:t>/</a:t>
            </a:r>
            <a:r>
              <a:rPr lang="en-US" dirty="0" err="1" smtClean="0">
                <a:solidFill>
                  <a:srgbClr val="000090"/>
                </a:solidFill>
              </a:rPr>
              <a:t>Biorepositories</a:t>
            </a:r>
            <a:endParaRPr lang="en-US" dirty="0">
              <a:solidFill>
                <a:srgbClr val="000090"/>
              </a:solidFill>
            </a:endParaRPr>
          </a:p>
        </p:txBody>
      </p:sp>
      <p:sp>
        <p:nvSpPr>
          <p:cNvPr id="3" name="Content Placeholder 2"/>
          <p:cNvSpPr>
            <a:spLocks noGrp="1"/>
          </p:cNvSpPr>
          <p:nvPr>
            <p:ph idx="1"/>
          </p:nvPr>
        </p:nvSpPr>
        <p:spPr>
          <a:xfrm>
            <a:off x="4063999" y="1417637"/>
            <a:ext cx="4622801" cy="4894179"/>
          </a:xfrm>
        </p:spPr>
        <p:txBody>
          <a:bodyPr>
            <a:normAutofit fontScale="92500" lnSpcReduction="10000"/>
          </a:bodyPr>
          <a:lstStyle/>
          <a:p>
            <a:r>
              <a:rPr lang="en-US" dirty="0" smtClean="0"/>
              <a:t>Circumvents use of samples of convenience</a:t>
            </a:r>
          </a:p>
          <a:p>
            <a:r>
              <a:rPr lang="en-US" dirty="0" smtClean="0"/>
              <a:t>Creates an infrastructure for human systems biology research</a:t>
            </a:r>
          </a:p>
          <a:p>
            <a:pPr lvl="1"/>
            <a:r>
              <a:rPr lang="en-US" dirty="0" smtClean="0"/>
              <a:t>necessary for reliable biomarker discovery and validation studies</a:t>
            </a:r>
          </a:p>
          <a:p>
            <a:r>
              <a:rPr lang="en-US" dirty="0" smtClean="0"/>
              <a:t>Best option for long-term reliable storage of samples</a:t>
            </a:r>
            <a:endParaRPr lang="en-US" dirty="0"/>
          </a:p>
        </p:txBody>
      </p:sp>
      <p:pic>
        <p:nvPicPr>
          <p:cNvPr id="4" name="Picture 3" descr="Poste barcode imag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537" y="2451486"/>
            <a:ext cx="4894179" cy="2826483"/>
          </a:xfrm>
          <a:prstGeom prst="rect">
            <a:avLst/>
          </a:prstGeom>
        </p:spPr>
      </p:pic>
      <p:sp>
        <p:nvSpPr>
          <p:cNvPr id="5" name="TextBox 4"/>
          <p:cNvSpPr txBox="1"/>
          <p:nvPr/>
        </p:nvSpPr>
        <p:spPr>
          <a:xfrm>
            <a:off x="5828682" y="6347783"/>
            <a:ext cx="3020203" cy="276999"/>
          </a:xfrm>
          <a:prstGeom prst="rect">
            <a:avLst/>
          </a:prstGeom>
          <a:noFill/>
        </p:spPr>
        <p:txBody>
          <a:bodyPr wrap="none" rtlCol="0">
            <a:spAutoFit/>
          </a:bodyPr>
          <a:lstStyle/>
          <a:p>
            <a:r>
              <a:rPr lang="en-US" sz="1200" i="1" dirty="0" smtClean="0"/>
              <a:t>image from </a:t>
            </a:r>
            <a:r>
              <a:rPr lang="en-US" sz="1200" dirty="0" smtClean="0"/>
              <a:t>Poste, G. Nature 2011;469:156-7</a:t>
            </a:r>
            <a:endParaRPr lang="en-US" sz="1200" i="1" dirty="0"/>
          </a:p>
        </p:txBody>
      </p:sp>
    </p:spTree>
    <p:extLst>
      <p:ext uri="{BB962C8B-B14F-4D97-AF65-F5344CB8AC3E}">
        <p14:creationId xmlns:p14="http://schemas.microsoft.com/office/powerpoint/2010/main" val="1766653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Summary</a:t>
            </a:r>
            <a:endParaRPr lang="en-US" dirty="0">
              <a:solidFill>
                <a:srgbClr val="000090"/>
              </a:solidFill>
            </a:endParaRPr>
          </a:p>
        </p:txBody>
      </p:sp>
      <p:sp>
        <p:nvSpPr>
          <p:cNvPr id="3" name="Content Placeholder 2"/>
          <p:cNvSpPr>
            <a:spLocks noGrp="1"/>
          </p:cNvSpPr>
          <p:nvPr>
            <p:ph idx="1"/>
          </p:nvPr>
        </p:nvSpPr>
        <p:spPr>
          <a:xfrm>
            <a:off x="457200" y="1600200"/>
            <a:ext cx="8229600" cy="4843379"/>
          </a:xfrm>
        </p:spPr>
        <p:txBody>
          <a:bodyPr>
            <a:normAutofit fontScale="85000" lnSpcReduction="10000"/>
          </a:bodyPr>
          <a:lstStyle/>
          <a:p>
            <a:r>
              <a:rPr lang="en-US" dirty="0" smtClean="0"/>
              <a:t>Consistent, prospective sample </a:t>
            </a:r>
            <a:r>
              <a:rPr lang="en-US" dirty="0"/>
              <a:t>collection </a:t>
            </a:r>
            <a:r>
              <a:rPr lang="en-US" dirty="0" smtClean="0"/>
              <a:t>is </a:t>
            </a:r>
            <a:r>
              <a:rPr lang="en-US" dirty="0"/>
              <a:t>the first step of sample processing </a:t>
            </a:r>
            <a:r>
              <a:rPr lang="en-US" dirty="0" smtClean="0"/>
              <a:t>for the generation of reliable metabolomics data</a:t>
            </a:r>
            <a:endParaRPr lang="en-US" dirty="0"/>
          </a:p>
          <a:p>
            <a:r>
              <a:rPr lang="en-US" dirty="0" smtClean="0"/>
              <a:t>Sample stability may vary based on type of </a:t>
            </a:r>
            <a:r>
              <a:rPr lang="en-US" dirty="0" err="1" smtClean="0"/>
              <a:t>biofluid</a:t>
            </a:r>
            <a:r>
              <a:rPr lang="en-US" dirty="0" smtClean="0"/>
              <a:t>/sample and overall stability of individual metabolites</a:t>
            </a:r>
            <a:endParaRPr lang="en-US" dirty="0"/>
          </a:p>
          <a:p>
            <a:r>
              <a:rPr lang="en-US" dirty="0" err="1" smtClean="0"/>
              <a:t>Methanol:chloroform</a:t>
            </a:r>
            <a:r>
              <a:rPr lang="en-US" dirty="0" smtClean="0"/>
              <a:t> extraction of whole </a:t>
            </a:r>
            <a:r>
              <a:rPr lang="en-US" dirty="0"/>
              <a:t>blood </a:t>
            </a:r>
            <a:r>
              <a:rPr lang="en-US" dirty="0" smtClean="0"/>
              <a:t>yields a aqueous and lipid fraction for untargeted metabolomics that can be used for NMR and LC-MS analysis</a:t>
            </a:r>
            <a:endParaRPr lang="en-US" dirty="0"/>
          </a:p>
          <a:p>
            <a:r>
              <a:rPr lang="en-US" dirty="0" smtClean="0"/>
              <a:t>A move towards </a:t>
            </a:r>
            <a:r>
              <a:rPr lang="en-US" dirty="0" err="1"/>
              <a:t>b</a:t>
            </a:r>
            <a:r>
              <a:rPr lang="en-US" dirty="0" err="1" smtClean="0"/>
              <a:t>iobanking</a:t>
            </a:r>
            <a:r>
              <a:rPr lang="en-US" dirty="0"/>
              <a:t>/</a:t>
            </a:r>
            <a:r>
              <a:rPr lang="en-US" dirty="0" err="1" smtClean="0"/>
              <a:t>biorepositories</a:t>
            </a:r>
            <a:r>
              <a:rPr lang="en-US" dirty="0" smtClean="0"/>
              <a:t> will improve overall reliability of clinical samples used for metabolomics assays </a:t>
            </a:r>
            <a:endParaRPr lang="en-US" dirty="0"/>
          </a:p>
          <a:p>
            <a:endParaRPr lang="en-US" dirty="0"/>
          </a:p>
        </p:txBody>
      </p:sp>
    </p:spTree>
    <p:extLst>
      <p:ext uri="{BB962C8B-B14F-4D97-AF65-F5344CB8AC3E}">
        <p14:creationId xmlns:p14="http://schemas.microsoft.com/office/powerpoint/2010/main" val="3023626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374226" cy="1143000"/>
          </a:xfrm>
        </p:spPr>
        <p:txBody>
          <a:bodyPr/>
          <a:lstStyle/>
          <a:p>
            <a:r>
              <a:rPr lang="en-US" dirty="0" smtClean="0"/>
              <a:t>Acknowledgements</a:t>
            </a:r>
            <a:endParaRPr lang="en-US" dirty="0"/>
          </a:p>
        </p:txBody>
      </p:sp>
      <p:sp>
        <p:nvSpPr>
          <p:cNvPr id="6" name="Content Placeholder 5"/>
          <p:cNvSpPr>
            <a:spLocks noGrp="1"/>
          </p:cNvSpPr>
          <p:nvPr>
            <p:ph sz="half" idx="2"/>
          </p:nvPr>
        </p:nvSpPr>
        <p:spPr>
          <a:xfrm>
            <a:off x="457200" y="1644296"/>
            <a:ext cx="4040188" cy="4933824"/>
          </a:xfrm>
        </p:spPr>
        <p:txBody>
          <a:bodyPr>
            <a:normAutofit/>
          </a:bodyPr>
          <a:lstStyle/>
          <a:p>
            <a:r>
              <a:rPr lang="en-US" dirty="0" smtClean="0"/>
              <a:t>Stringer lab</a:t>
            </a:r>
          </a:p>
          <a:p>
            <a:pPr lvl="1"/>
            <a:r>
              <a:rPr lang="en-US" dirty="0" smtClean="0"/>
              <a:t>Mike </a:t>
            </a:r>
            <a:r>
              <a:rPr lang="en-US" dirty="0" err="1" smtClean="0"/>
              <a:t>Finkel</a:t>
            </a:r>
            <a:endParaRPr lang="en-US" dirty="0" smtClean="0"/>
          </a:p>
          <a:p>
            <a:pPr lvl="1"/>
            <a:r>
              <a:rPr lang="en-US" dirty="0" smtClean="0"/>
              <a:t>Julie </a:t>
            </a:r>
            <a:r>
              <a:rPr lang="en-US" dirty="0" err="1" smtClean="0"/>
              <a:t>Trexel</a:t>
            </a:r>
            <a:endParaRPr lang="en-US" dirty="0" smtClean="0"/>
          </a:p>
          <a:p>
            <a:pPr lvl="1"/>
            <a:r>
              <a:rPr lang="en-US" dirty="0" smtClean="0"/>
              <a:t>Larisa </a:t>
            </a:r>
            <a:r>
              <a:rPr lang="en-US" dirty="0" err="1" smtClean="0"/>
              <a:t>Yeomans</a:t>
            </a:r>
            <a:endParaRPr lang="en-US" dirty="0" smtClean="0"/>
          </a:p>
          <a:p>
            <a:r>
              <a:rPr lang="en-US" dirty="0" smtClean="0"/>
              <a:t>Computational Medicine &amp; Bioinformatics</a:t>
            </a:r>
          </a:p>
          <a:p>
            <a:pPr lvl="1"/>
            <a:r>
              <a:rPr lang="en-US" dirty="0" err="1" smtClean="0"/>
              <a:t>Alla</a:t>
            </a:r>
            <a:r>
              <a:rPr lang="en-US" dirty="0" smtClean="0"/>
              <a:t> </a:t>
            </a:r>
            <a:r>
              <a:rPr lang="en-US" dirty="0" err="1" smtClean="0"/>
              <a:t>Karnovsky</a:t>
            </a:r>
            <a:r>
              <a:rPr lang="en-US" dirty="0" smtClean="0"/>
              <a:t>, PhD</a:t>
            </a:r>
          </a:p>
          <a:p>
            <a:r>
              <a:rPr lang="en-US" dirty="0" smtClean="0"/>
              <a:t>Pulmonary &amp; Critical Care Medicine</a:t>
            </a:r>
          </a:p>
          <a:p>
            <a:pPr lvl="1"/>
            <a:r>
              <a:rPr lang="en-US" dirty="0" smtClean="0"/>
              <a:t>Ted </a:t>
            </a:r>
            <a:r>
              <a:rPr lang="en-US" dirty="0" err="1" smtClean="0"/>
              <a:t>Standiford</a:t>
            </a:r>
            <a:r>
              <a:rPr lang="en-US" dirty="0" smtClean="0"/>
              <a:t>, MD</a:t>
            </a:r>
          </a:p>
          <a:p>
            <a:r>
              <a:rPr lang="en-US" dirty="0" err="1" smtClean="0"/>
              <a:t>CoP</a:t>
            </a:r>
            <a:r>
              <a:rPr lang="en-US" dirty="0" smtClean="0"/>
              <a:t> Biochemical </a:t>
            </a:r>
            <a:r>
              <a:rPr lang="en-US" dirty="0"/>
              <a:t>Nuclear Magnetic Resonance Core</a:t>
            </a:r>
          </a:p>
          <a:p>
            <a:endParaRPr lang="en-US" dirty="0" smtClean="0"/>
          </a:p>
        </p:txBody>
      </p:sp>
      <p:pic>
        <p:nvPicPr>
          <p:cNvPr id="9" name="Content Placeholder 8" descr="2color-bluebg.png"/>
          <p:cNvPicPr>
            <a:picLocks noGrp="1" noChangeAspect="1"/>
          </p:cNvPicPr>
          <p:nvPr>
            <p:ph sz="quarter" idx="4"/>
          </p:nvPr>
        </p:nvPicPr>
        <p:blipFill>
          <a:blip r:embed="rId2">
            <a:extLst>
              <a:ext uri="{28A0092B-C50C-407E-A947-70E740481C1C}">
                <a14:useLocalDpi xmlns:a14="http://schemas.microsoft.com/office/drawing/2010/main" val="0"/>
              </a:ext>
            </a:extLst>
          </a:blip>
          <a:srcRect t="4146" b="4146"/>
          <a:stretch>
            <a:fillRect/>
          </a:stretch>
        </p:blipFill>
        <p:spPr>
          <a:xfrm>
            <a:off x="6334281" y="274638"/>
            <a:ext cx="1989675" cy="1945131"/>
          </a:xfrm>
        </p:spPr>
      </p:pic>
      <p:sp>
        <p:nvSpPr>
          <p:cNvPr id="10" name="TextBox 9"/>
          <p:cNvSpPr txBox="1"/>
          <p:nvPr/>
        </p:nvSpPr>
        <p:spPr>
          <a:xfrm>
            <a:off x="4691058" y="2241725"/>
            <a:ext cx="3887617" cy="3231654"/>
          </a:xfrm>
          <a:prstGeom prst="rect">
            <a:avLst/>
          </a:prstGeom>
          <a:noFill/>
        </p:spPr>
        <p:txBody>
          <a:bodyPr wrap="square" rtlCol="0">
            <a:spAutoFit/>
          </a:bodyPr>
          <a:lstStyle/>
          <a:p>
            <a:pPr marL="342900" indent="-342900">
              <a:buFont typeface="Arial"/>
              <a:buChar char="•"/>
            </a:pPr>
            <a:r>
              <a:rPr lang="en-US" sz="2400" dirty="0"/>
              <a:t>Funding</a:t>
            </a:r>
          </a:p>
          <a:p>
            <a:pPr marL="808038" lvl="1" indent="-342900" defTabSz="519113">
              <a:buFont typeface="Lucida Grande"/>
              <a:buChar char="-"/>
            </a:pPr>
            <a:r>
              <a:rPr lang="en-US" dirty="0" smtClean="0"/>
              <a:t>National Institute of General Medical Sciences (GM078200 08 &amp; GM069438) </a:t>
            </a:r>
          </a:p>
          <a:p>
            <a:pPr marL="808038" lvl="1" indent="-342900" defTabSz="519113">
              <a:buFont typeface="Lucida Grande"/>
              <a:buChar char="-"/>
            </a:pPr>
            <a:r>
              <a:rPr lang="en-US" dirty="0" smtClean="0"/>
              <a:t>Michigan </a:t>
            </a:r>
            <a:r>
              <a:rPr lang="en-US" dirty="0"/>
              <a:t>Institute for Clinical and Health Research (MICHR; UL1RR024986</a:t>
            </a:r>
            <a:r>
              <a:rPr lang="en-US" dirty="0" smtClean="0"/>
              <a:t>)</a:t>
            </a:r>
          </a:p>
          <a:p>
            <a:pPr marL="808038" lvl="1" indent="-342900" defTabSz="519113">
              <a:buFont typeface="Lucida Grande"/>
              <a:buChar char="-"/>
            </a:pPr>
            <a:r>
              <a:rPr lang="en-US" dirty="0" smtClean="0"/>
              <a:t>Michigan Regional Comprehensive Metabolomics Core (MRC</a:t>
            </a:r>
            <a:r>
              <a:rPr lang="en-US" baseline="30000" dirty="0" smtClean="0"/>
              <a:t>2</a:t>
            </a:r>
            <a:r>
              <a:rPr lang="en-US" dirty="0" smtClean="0"/>
              <a:t>; U24 </a:t>
            </a:r>
            <a:r>
              <a:rPr lang="en-US" dirty="0"/>
              <a:t>DK097153 of NIH Common </a:t>
            </a:r>
            <a:r>
              <a:rPr lang="en-US" dirty="0" smtClean="0"/>
              <a:t>Funds)</a:t>
            </a:r>
            <a:endParaRPr lang="en-US" dirty="0"/>
          </a:p>
        </p:txBody>
      </p:sp>
    </p:spTree>
    <p:extLst>
      <p:ext uri="{BB962C8B-B14F-4D97-AF65-F5344CB8AC3E}">
        <p14:creationId xmlns:p14="http://schemas.microsoft.com/office/powerpoint/2010/main" val="2028728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Sample Collection</a:t>
            </a:r>
            <a:endParaRPr lang="en-US" dirty="0">
              <a:solidFill>
                <a:srgbClr val="000090"/>
              </a:solidFill>
            </a:endParaRPr>
          </a:p>
        </p:txBody>
      </p:sp>
      <p:sp>
        <p:nvSpPr>
          <p:cNvPr id="3" name="Content Placeholder 2"/>
          <p:cNvSpPr>
            <a:spLocks noGrp="1"/>
          </p:cNvSpPr>
          <p:nvPr>
            <p:ph idx="1"/>
          </p:nvPr>
        </p:nvSpPr>
        <p:spPr>
          <a:xfrm>
            <a:off x="457200" y="1652032"/>
            <a:ext cx="4648745" cy="4036513"/>
          </a:xfrm>
        </p:spPr>
        <p:txBody>
          <a:bodyPr>
            <a:normAutofit fontScale="77500" lnSpcReduction="20000"/>
          </a:bodyPr>
          <a:lstStyle/>
          <a:p>
            <a:r>
              <a:rPr lang="en-US" dirty="0" smtClean="0"/>
              <a:t>The first step in sample processing</a:t>
            </a:r>
          </a:p>
          <a:p>
            <a:pPr lvl="1"/>
            <a:r>
              <a:rPr lang="en-US" dirty="0" smtClean="0"/>
              <a:t>depends on the type of sample</a:t>
            </a:r>
          </a:p>
          <a:p>
            <a:pPr lvl="1"/>
            <a:r>
              <a:rPr lang="en-US" dirty="0" smtClean="0"/>
              <a:t>depends on the source of the sample</a:t>
            </a:r>
          </a:p>
          <a:p>
            <a:pPr lvl="2"/>
            <a:r>
              <a:rPr lang="en-US" dirty="0" smtClean="0"/>
              <a:t>clinical vs. experimental</a:t>
            </a:r>
          </a:p>
          <a:p>
            <a:r>
              <a:rPr lang="en-US" dirty="0" smtClean="0"/>
              <a:t>Consistency is key</a:t>
            </a:r>
          </a:p>
          <a:p>
            <a:pPr lvl="1"/>
            <a:r>
              <a:rPr lang="en-US" dirty="0" smtClean="0"/>
              <a:t>uniformity of supplies</a:t>
            </a:r>
          </a:p>
          <a:p>
            <a:pPr lvl="1"/>
            <a:r>
              <a:rPr lang="en-US" dirty="0" smtClean="0"/>
              <a:t>standard operating procedures (SOP)</a:t>
            </a:r>
          </a:p>
          <a:p>
            <a:pPr lvl="1"/>
            <a:r>
              <a:rPr lang="en-US" dirty="0" smtClean="0"/>
              <a:t>prospective collection vs. samples of convenience</a:t>
            </a:r>
          </a:p>
        </p:txBody>
      </p:sp>
      <p:pic>
        <p:nvPicPr>
          <p:cNvPr id="4" name="Picture 3" descr="BloodColle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945" y="2670301"/>
            <a:ext cx="3799951" cy="1999974"/>
          </a:xfrm>
          <a:prstGeom prst="rect">
            <a:avLst/>
          </a:prstGeom>
        </p:spPr>
      </p:pic>
      <p:sp>
        <p:nvSpPr>
          <p:cNvPr id="5" name="TextBox 4"/>
          <p:cNvSpPr txBox="1"/>
          <p:nvPr/>
        </p:nvSpPr>
        <p:spPr>
          <a:xfrm>
            <a:off x="6951198" y="6444476"/>
            <a:ext cx="1931502" cy="276999"/>
          </a:xfrm>
          <a:prstGeom prst="rect">
            <a:avLst/>
          </a:prstGeom>
          <a:noFill/>
        </p:spPr>
        <p:txBody>
          <a:bodyPr wrap="square" rtlCol="0">
            <a:spAutoFit/>
          </a:bodyPr>
          <a:lstStyle/>
          <a:p>
            <a:r>
              <a:rPr lang="en-US" sz="1200" i="1" dirty="0" smtClean="0"/>
              <a:t>image from </a:t>
            </a:r>
            <a:r>
              <a:rPr lang="en-US" sz="1200" dirty="0" smtClean="0">
                <a:hlinkClick r:id="rId3"/>
              </a:rPr>
              <a:t>www.usada.org</a:t>
            </a:r>
            <a:r>
              <a:rPr lang="en-US" sz="1200" dirty="0" smtClean="0"/>
              <a:t> </a:t>
            </a:r>
            <a:endParaRPr lang="en-US" sz="1200" i="1" dirty="0"/>
          </a:p>
        </p:txBody>
      </p:sp>
      <p:sp>
        <p:nvSpPr>
          <p:cNvPr id="6" name="TextBox 5"/>
          <p:cNvSpPr txBox="1"/>
          <p:nvPr/>
        </p:nvSpPr>
        <p:spPr>
          <a:xfrm>
            <a:off x="457200" y="5563373"/>
            <a:ext cx="8315718" cy="923330"/>
          </a:xfrm>
          <a:prstGeom prst="rect">
            <a:avLst/>
          </a:prstGeom>
          <a:noFill/>
        </p:spPr>
        <p:txBody>
          <a:bodyPr wrap="square" rtlCol="0">
            <a:spAutoFit/>
          </a:bodyPr>
          <a:lstStyle/>
          <a:p>
            <a:pPr marL="285750" indent="-285750">
              <a:buFont typeface="Arial"/>
              <a:buChar char="•"/>
            </a:pPr>
            <a:r>
              <a:rPr lang="en-US" sz="2700" dirty="0" smtClean="0"/>
              <a:t>Universal “standards” do not yet exist but will be driven by the advancement of metabolomics technology</a:t>
            </a:r>
          </a:p>
        </p:txBody>
      </p:sp>
    </p:spTree>
    <p:extLst>
      <p:ext uri="{BB962C8B-B14F-4D97-AF65-F5344CB8AC3E}">
        <p14:creationId xmlns:p14="http://schemas.microsoft.com/office/powerpoint/2010/main" val="3500532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Methanol/Chloroform Extracted </a:t>
            </a:r>
            <a:r>
              <a:rPr lang="en-US" b="1" dirty="0" smtClean="0"/>
              <a:t>Serum</a:t>
            </a:r>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457200" y="1447800"/>
            <a:ext cx="8272463" cy="5265821"/>
          </a:xfrm>
          <a:prstGeom prst="rect">
            <a:avLst/>
          </a:prstGeom>
          <a:noFill/>
          <a:ln w="9525">
            <a:noFill/>
            <a:miter lim="800000"/>
            <a:headEnd/>
            <a:tailEnd/>
          </a:ln>
          <a:effectLst/>
        </p:spPr>
      </p:pic>
      <p:sp>
        <p:nvSpPr>
          <p:cNvPr id="7" name="TextBox 6"/>
          <p:cNvSpPr txBox="1"/>
          <p:nvPr/>
        </p:nvSpPr>
        <p:spPr>
          <a:xfrm>
            <a:off x="6553200" y="4343400"/>
            <a:ext cx="1447800" cy="461665"/>
          </a:xfrm>
          <a:prstGeom prst="rect">
            <a:avLst/>
          </a:prstGeom>
          <a:noFill/>
          <a:ln>
            <a:solidFill>
              <a:schemeClr val="tx1"/>
            </a:solidFill>
          </a:ln>
        </p:spPr>
        <p:txBody>
          <a:bodyPr wrap="square" rtlCol="0">
            <a:spAutoFit/>
          </a:bodyPr>
          <a:lstStyle/>
          <a:p>
            <a:r>
              <a:rPr lang="en-US" sz="1200" dirty="0" smtClean="0"/>
              <a:t>0.6mM DSS</a:t>
            </a:r>
          </a:p>
          <a:p>
            <a:r>
              <a:rPr lang="en-US" sz="1200" dirty="0" smtClean="0"/>
              <a:t>Line width ~9.00Hz</a:t>
            </a:r>
            <a:endParaRPr lang="en-US" sz="1200" dirty="0"/>
          </a:p>
        </p:txBody>
      </p:sp>
      <p:cxnSp>
        <p:nvCxnSpPr>
          <p:cNvPr id="11" name="Straight Arrow Connector 10"/>
          <p:cNvCxnSpPr/>
          <p:nvPr/>
        </p:nvCxnSpPr>
        <p:spPr>
          <a:xfrm>
            <a:off x="7086600" y="4800600"/>
            <a:ext cx="762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Methanol/Chloroform Extracted </a:t>
            </a:r>
            <a:r>
              <a:rPr lang="en-US" b="1" dirty="0" smtClean="0"/>
              <a:t>Whole Blood</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304800" y="1905000"/>
            <a:ext cx="8719371" cy="4648200"/>
          </a:xfrm>
          <a:prstGeom prst="rect">
            <a:avLst/>
          </a:prstGeom>
          <a:noFill/>
          <a:ln w="9525">
            <a:noFill/>
            <a:miter lim="800000"/>
            <a:headEnd/>
            <a:tailEnd/>
          </a:ln>
          <a:effectLst/>
        </p:spPr>
      </p:pic>
      <p:cxnSp>
        <p:nvCxnSpPr>
          <p:cNvPr id="6" name="Straight Arrow Connector 5"/>
          <p:cNvCxnSpPr/>
          <p:nvPr/>
        </p:nvCxnSpPr>
        <p:spPr>
          <a:xfrm>
            <a:off x="7543800" y="3733800"/>
            <a:ext cx="533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48400" y="3505200"/>
            <a:ext cx="1295400" cy="461665"/>
          </a:xfrm>
          <a:prstGeom prst="rect">
            <a:avLst/>
          </a:prstGeom>
          <a:noFill/>
          <a:ln>
            <a:solidFill>
              <a:schemeClr val="tx1"/>
            </a:solidFill>
          </a:ln>
        </p:spPr>
        <p:txBody>
          <a:bodyPr wrap="square" rtlCol="0">
            <a:spAutoFit/>
          </a:bodyPr>
          <a:lstStyle/>
          <a:p>
            <a:r>
              <a:rPr lang="en-US" sz="1200" dirty="0" smtClean="0"/>
              <a:t>0.6mM DSS</a:t>
            </a:r>
          </a:p>
          <a:p>
            <a:r>
              <a:rPr lang="en-US" sz="1200" dirty="0" smtClean="0"/>
              <a:t>Line width ~1.7Hz</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Added Step for Serum Samples</a:t>
            </a:r>
            <a:endParaRPr lang="en-US" dirty="0"/>
          </a:p>
        </p:txBody>
      </p:sp>
      <p:sp>
        <p:nvSpPr>
          <p:cNvPr id="3" name="Content Placeholder 2"/>
          <p:cNvSpPr>
            <a:spLocks noGrp="1"/>
          </p:cNvSpPr>
          <p:nvPr>
            <p:ph idx="1"/>
          </p:nvPr>
        </p:nvSpPr>
        <p:spPr/>
        <p:txBody>
          <a:bodyPr/>
          <a:lstStyle/>
          <a:p>
            <a:r>
              <a:rPr lang="en-US" dirty="0" smtClean="0"/>
              <a:t>Seems that protein remains in the aqueous fraction of extracted serum samples only</a:t>
            </a:r>
          </a:p>
          <a:p>
            <a:endParaRPr lang="en-US" dirty="0" smtClean="0"/>
          </a:p>
          <a:p>
            <a:r>
              <a:rPr lang="en-US" dirty="0" smtClean="0"/>
              <a:t>After Chloroform/Methanol Extraction, filter serums with 3kDa Pall Centrifugal Devices</a:t>
            </a:r>
          </a:p>
          <a:p>
            <a:pPr lvl="1">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Extracted and Filtered Serum + DSS </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304800" y="1295400"/>
            <a:ext cx="8566288" cy="5562600"/>
          </a:xfrm>
          <a:prstGeom prst="rect">
            <a:avLst/>
          </a:prstGeom>
          <a:noFill/>
          <a:ln w="9525">
            <a:noFill/>
            <a:miter lim="800000"/>
            <a:headEnd/>
            <a:tailEnd/>
          </a:ln>
          <a:effectLst/>
        </p:spPr>
      </p:pic>
      <p:sp>
        <p:nvSpPr>
          <p:cNvPr id="5" name="TextBox 4"/>
          <p:cNvSpPr txBox="1"/>
          <p:nvPr/>
        </p:nvSpPr>
        <p:spPr>
          <a:xfrm>
            <a:off x="685800" y="1600200"/>
            <a:ext cx="4267200" cy="1015663"/>
          </a:xfrm>
          <a:prstGeom prst="rect">
            <a:avLst/>
          </a:prstGeom>
          <a:noFill/>
        </p:spPr>
        <p:txBody>
          <a:bodyPr wrap="square" rtlCol="0">
            <a:spAutoFit/>
          </a:bodyPr>
          <a:lstStyle/>
          <a:p>
            <a:r>
              <a:rPr lang="en-US" sz="2000" dirty="0" smtClean="0"/>
              <a:t>DSS added after filtration</a:t>
            </a:r>
          </a:p>
          <a:p>
            <a:endParaRPr lang="en-US" sz="2000" dirty="0" smtClean="0"/>
          </a:p>
          <a:p>
            <a:r>
              <a:rPr lang="en-US" sz="2000" dirty="0" smtClean="0"/>
              <a:t>DSS methyl peak line width ~5.10Hz</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4953000" y="1371600"/>
            <a:ext cx="3886200" cy="2473754"/>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0" y="1447800"/>
            <a:ext cx="4795392" cy="24384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2438400" y="4183753"/>
            <a:ext cx="4201170" cy="2674247"/>
          </a:xfrm>
          <a:prstGeom prst="rect">
            <a:avLst/>
          </a:prstGeom>
          <a:noFill/>
          <a:ln w="9525">
            <a:noFill/>
            <a:miter lim="800000"/>
            <a:headEnd/>
            <a:tailEnd/>
          </a:ln>
          <a:effectLst/>
        </p:spPr>
      </p:pic>
      <p:sp>
        <p:nvSpPr>
          <p:cNvPr id="7" name="TextBox 6"/>
          <p:cNvSpPr txBox="1"/>
          <p:nvPr/>
        </p:nvSpPr>
        <p:spPr>
          <a:xfrm>
            <a:off x="228600" y="1600200"/>
            <a:ext cx="1981200" cy="369332"/>
          </a:xfrm>
          <a:prstGeom prst="rect">
            <a:avLst/>
          </a:prstGeom>
          <a:noFill/>
        </p:spPr>
        <p:txBody>
          <a:bodyPr wrap="square" rtlCol="0">
            <a:spAutoFit/>
          </a:bodyPr>
          <a:lstStyle/>
          <a:p>
            <a:r>
              <a:rPr lang="en-US" dirty="0" smtClean="0"/>
              <a:t>50% LW ~2.5Hz</a:t>
            </a:r>
            <a:endParaRPr lang="en-US" dirty="0"/>
          </a:p>
        </p:txBody>
      </p:sp>
      <p:sp>
        <p:nvSpPr>
          <p:cNvPr id="8" name="TextBox 7"/>
          <p:cNvSpPr txBox="1"/>
          <p:nvPr/>
        </p:nvSpPr>
        <p:spPr>
          <a:xfrm>
            <a:off x="4800600" y="1600200"/>
            <a:ext cx="1981200" cy="369332"/>
          </a:xfrm>
          <a:prstGeom prst="rect">
            <a:avLst/>
          </a:prstGeom>
          <a:noFill/>
        </p:spPr>
        <p:txBody>
          <a:bodyPr wrap="square" rtlCol="0">
            <a:spAutoFit/>
          </a:bodyPr>
          <a:lstStyle/>
          <a:p>
            <a:r>
              <a:rPr lang="en-US" dirty="0" smtClean="0"/>
              <a:t>50% LW ~4.31Hz</a:t>
            </a:r>
            <a:endParaRPr lang="en-US" dirty="0"/>
          </a:p>
        </p:txBody>
      </p:sp>
      <p:sp>
        <p:nvSpPr>
          <p:cNvPr id="9" name="TextBox 8"/>
          <p:cNvSpPr txBox="1"/>
          <p:nvPr/>
        </p:nvSpPr>
        <p:spPr>
          <a:xfrm>
            <a:off x="2133600" y="4800600"/>
            <a:ext cx="1981200" cy="369332"/>
          </a:xfrm>
          <a:prstGeom prst="rect">
            <a:avLst/>
          </a:prstGeom>
          <a:noFill/>
        </p:spPr>
        <p:txBody>
          <a:bodyPr wrap="square" rtlCol="0">
            <a:spAutoFit/>
          </a:bodyPr>
          <a:lstStyle/>
          <a:p>
            <a:r>
              <a:rPr lang="en-US" dirty="0" smtClean="0"/>
              <a:t>50% LW ~4.13Hz</a:t>
            </a:r>
            <a:endParaRPr lang="en-US" dirty="0"/>
          </a:p>
        </p:txBody>
      </p:sp>
      <p:sp>
        <p:nvSpPr>
          <p:cNvPr id="10" name="TextBox 9"/>
          <p:cNvSpPr txBox="1"/>
          <p:nvPr/>
        </p:nvSpPr>
        <p:spPr>
          <a:xfrm>
            <a:off x="6781800" y="3962400"/>
            <a:ext cx="2667000" cy="1938992"/>
          </a:xfrm>
          <a:prstGeom prst="rect">
            <a:avLst/>
          </a:prstGeom>
          <a:noFill/>
        </p:spPr>
        <p:txBody>
          <a:bodyPr wrap="square" rtlCol="0">
            <a:spAutoFit/>
          </a:bodyPr>
          <a:lstStyle/>
          <a:p>
            <a:pPr>
              <a:buFont typeface="Arial" pitchFamily="34" charset="0"/>
              <a:buChar char="•"/>
            </a:pPr>
            <a:r>
              <a:rPr lang="en-US" sz="2000" dirty="0" smtClean="0"/>
              <a:t>3 separate extracted and filtered serum samples</a:t>
            </a:r>
          </a:p>
          <a:p>
            <a:endParaRPr lang="en-US" sz="2000" dirty="0" smtClean="0"/>
          </a:p>
          <a:p>
            <a:pPr>
              <a:buFont typeface="Arial" pitchFamily="34" charset="0"/>
              <a:buChar char="•"/>
            </a:pPr>
            <a:r>
              <a:rPr lang="en-US" sz="2000" dirty="0" smtClean="0"/>
              <a:t>TSP added after filtration in each case</a:t>
            </a:r>
          </a:p>
        </p:txBody>
      </p:sp>
      <p:sp>
        <p:nvSpPr>
          <p:cNvPr id="12" name="Title 1"/>
          <p:cNvSpPr>
            <a:spLocks noGrp="1"/>
          </p:cNvSpPr>
          <p:nvPr>
            <p:ph type="title"/>
          </p:nvPr>
        </p:nvSpPr>
        <p:spPr>
          <a:xfrm>
            <a:off x="457200" y="274638"/>
            <a:ext cx="8229600" cy="1143000"/>
          </a:xfrm>
        </p:spPr>
        <p:txBody>
          <a:bodyPr>
            <a:normAutofit/>
          </a:bodyPr>
          <a:lstStyle/>
          <a:p>
            <a:r>
              <a:rPr lang="en-US" dirty="0" smtClean="0"/>
              <a:t>Same Phenomenon in Serum + TSP</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828800" y="1981200"/>
            <a:ext cx="5169895" cy="2071687"/>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1828800" y="4267200"/>
            <a:ext cx="5105400" cy="2362200"/>
          </a:xfrm>
          <a:prstGeom prst="rect">
            <a:avLst/>
          </a:prstGeom>
          <a:noFill/>
          <a:ln w="9525">
            <a:noFill/>
            <a:miter lim="800000"/>
            <a:headEnd/>
            <a:tailEnd/>
          </a:ln>
          <a:effectLst/>
        </p:spPr>
      </p:pic>
      <p:sp>
        <p:nvSpPr>
          <p:cNvPr id="6" name="TextBox 5"/>
          <p:cNvSpPr txBox="1"/>
          <p:nvPr/>
        </p:nvSpPr>
        <p:spPr>
          <a:xfrm>
            <a:off x="2819400" y="1676400"/>
            <a:ext cx="3048000" cy="923330"/>
          </a:xfrm>
          <a:prstGeom prst="rect">
            <a:avLst/>
          </a:prstGeom>
          <a:noFill/>
        </p:spPr>
        <p:txBody>
          <a:bodyPr wrap="square" rtlCol="0">
            <a:spAutoFit/>
          </a:bodyPr>
          <a:lstStyle/>
          <a:p>
            <a:pPr algn="ctr"/>
            <a:r>
              <a:rPr lang="en-US" dirty="0" smtClean="0"/>
              <a:t>Extracted and Filtered Serum without Internal Standard Added</a:t>
            </a:r>
            <a:endParaRPr lang="en-US" dirty="0"/>
          </a:p>
        </p:txBody>
      </p:sp>
      <p:sp>
        <p:nvSpPr>
          <p:cNvPr id="7" name="TextBox 6"/>
          <p:cNvSpPr txBox="1"/>
          <p:nvPr/>
        </p:nvSpPr>
        <p:spPr>
          <a:xfrm>
            <a:off x="3200400" y="4267200"/>
            <a:ext cx="2514600" cy="646331"/>
          </a:xfrm>
          <a:prstGeom prst="rect">
            <a:avLst/>
          </a:prstGeom>
          <a:noFill/>
        </p:spPr>
        <p:txBody>
          <a:bodyPr wrap="square" rtlCol="0">
            <a:spAutoFit/>
          </a:bodyPr>
          <a:lstStyle/>
          <a:p>
            <a:r>
              <a:rPr lang="en-US" dirty="0" smtClean="0"/>
              <a:t>Extracted and Filtered Serum + TSP</a:t>
            </a:r>
            <a:endParaRPr lang="en-US" dirty="0"/>
          </a:p>
        </p:txBody>
      </p:sp>
      <p:cxnSp>
        <p:nvCxnSpPr>
          <p:cNvPr id="9" name="Straight Arrow Connector 8"/>
          <p:cNvCxnSpPr/>
          <p:nvPr/>
        </p:nvCxnSpPr>
        <p:spPr>
          <a:xfrm>
            <a:off x="2971800" y="3200400"/>
            <a:ext cx="762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67000" y="2743200"/>
            <a:ext cx="685800" cy="430887"/>
          </a:xfrm>
          <a:prstGeom prst="rect">
            <a:avLst/>
          </a:prstGeom>
          <a:noFill/>
          <a:ln>
            <a:solidFill>
              <a:schemeClr val="tx1"/>
            </a:solidFill>
          </a:ln>
        </p:spPr>
        <p:txBody>
          <a:bodyPr wrap="square" rtlCol="0">
            <a:spAutoFit/>
          </a:bodyPr>
          <a:lstStyle/>
          <a:p>
            <a:r>
              <a:rPr lang="en-US" sz="1100" dirty="0" smtClean="0"/>
              <a:t>Protein? </a:t>
            </a:r>
          </a:p>
          <a:p>
            <a:r>
              <a:rPr lang="en-US" sz="1100" dirty="0" smtClean="0"/>
              <a:t>Lipid?</a:t>
            </a:r>
            <a:endParaRPr lang="en-US" sz="1100" dirty="0"/>
          </a:p>
        </p:txBody>
      </p:sp>
      <p:sp>
        <p:nvSpPr>
          <p:cNvPr id="11" name="Title 1"/>
          <p:cNvSpPr>
            <a:spLocks noGrp="1"/>
          </p:cNvSpPr>
          <p:nvPr>
            <p:ph type="title"/>
          </p:nvPr>
        </p:nvSpPr>
        <p:spPr>
          <a:xfrm>
            <a:off x="457200" y="152400"/>
            <a:ext cx="8229600" cy="1143000"/>
          </a:xfrm>
        </p:spPr>
        <p:txBody>
          <a:bodyPr>
            <a:normAutofit fontScale="90000"/>
          </a:bodyPr>
          <a:lstStyle/>
          <a:p>
            <a:r>
              <a:rPr lang="en-US" dirty="0" smtClean="0"/>
              <a:t>Overlap of Unknown Peak with Our Internal Standard Methyl Peak</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Sample Collection</a:t>
            </a:r>
            <a:endParaRPr lang="en-US" dirty="0">
              <a:solidFill>
                <a:srgbClr val="000090"/>
              </a:solidFill>
            </a:endParaRPr>
          </a:p>
        </p:txBody>
      </p:sp>
      <p:sp>
        <p:nvSpPr>
          <p:cNvPr id="3" name="Content Placeholder 2"/>
          <p:cNvSpPr>
            <a:spLocks noGrp="1"/>
          </p:cNvSpPr>
          <p:nvPr>
            <p:ph idx="1"/>
          </p:nvPr>
        </p:nvSpPr>
        <p:spPr>
          <a:xfrm>
            <a:off x="4213423" y="1397374"/>
            <a:ext cx="4835608" cy="3138720"/>
          </a:xfrm>
        </p:spPr>
        <p:txBody>
          <a:bodyPr>
            <a:normAutofit lnSpcReduction="10000"/>
          </a:bodyPr>
          <a:lstStyle/>
          <a:p>
            <a:r>
              <a:rPr lang="en-US" dirty="0" smtClean="0"/>
              <a:t>Variables to consider:</a:t>
            </a:r>
          </a:p>
          <a:p>
            <a:pPr lvl="1"/>
            <a:r>
              <a:rPr lang="en-US" dirty="0" smtClean="0"/>
              <a:t>time of day and circadian variation</a:t>
            </a:r>
          </a:p>
          <a:p>
            <a:pPr lvl="1"/>
            <a:r>
              <a:rPr lang="en-US" dirty="0" smtClean="0"/>
              <a:t>gender and age of subjects (mammalian)</a:t>
            </a:r>
          </a:p>
          <a:p>
            <a:pPr lvl="1"/>
            <a:r>
              <a:rPr lang="en-US" dirty="0" smtClean="0"/>
              <a:t>diet, hydration, fasting state, exercise/activity</a:t>
            </a:r>
          </a:p>
        </p:txBody>
      </p:sp>
      <p:sp>
        <p:nvSpPr>
          <p:cNvPr id="4" name="TextBox 3"/>
          <p:cNvSpPr txBox="1"/>
          <p:nvPr/>
        </p:nvSpPr>
        <p:spPr>
          <a:xfrm>
            <a:off x="4365760" y="6269531"/>
            <a:ext cx="4580025" cy="461665"/>
          </a:xfrm>
          <a:prstGeom prst="rect">
            <a:avLst/>
          </a:prstGeom>
          <a:noFill/>
        </p:spPr>
        <p:txBody>
          <a:bodyPr wrap="none" rtlCol="0">
            <a:spAutoFit/>
          </a:bodyPr>
          <a:lstStyle/>
          <a:p>
            <a:r>
              <a:rPr lang="en-US" sz="1200" dirty="0" err="1" smtClean="0"/>
              <a:t>Slupsky</a:t>
            </a:r>
            <a:r>
              <a:rPr lang="en-US" sz="1200" dirty="0" smtClean="0"/>
              <a:t>, CM., et al.  Anal </a:t>
            </a:r>
            <a:r>
              <a:rPr lang="en-US" sz="1200" dirty="0" err="1" smtClean="0"/>
              <a:t>Chem</a:t>
            </a:r>
            <a:r>
              <a:rPr lang="en-US" sz="1200" dirty="0" smtClean="0"/>
              <a:t> 2007;79:6995-7004</a:t>
            </a:r>
          </a:p>
          <a:p>
            <a:r>
              <a:rPr lang="en-US" sz="1200" dirty="0" smtClean="0"/>
              <a:t>Park, Y., et al. </a:t>
            </a:r>
            <a:r>
              <a:rPr lang="en-US" sz="1200" dirty="0"/>
              <a:t>Am J </a:t>
            </a:r>
            <a:r>
              <a:rPr lang="en-US" sz="1200" dirty="0" err="1"/>
              <a:t>Physiol</a:t>
            </a:r>
            <a:r>
              <a:rPr lang="en-US" sz="1200" dirty="0"/>
              <a:t> </a:t>
            </a:r>
            <a:r>
              <a:rPr lang="en-US" sz="1200" dirty="0" err="1"/>
              <a:t>Regul</a:t>
            </a:r>
            <a:r>
              <a:rPr lang="en-US" sz="1200" dirty="0"/>
              <a:t> </a:t>
            </a:r>
            <a:r>
              <a:rPr lang="en-US" sz="1200" dirty="0" err="1"/>
              <a:t>Integr</a:t>
            </a:r>
            <a:r>
              <a:rPr lang="en-US" sz="1200" dirty="0"/>
              <a:t> Comp </a:t>
            </a:r>
            <a:r>
              <a:rPr lang="en-US" sz="1200" dirty="0" err="1" smtClean="0"/>
              <a:t>Physiol</a:t>
            </a:r>
            <a:r>
              <a:rPr lang="en-US" sz="1200" dirty="0" smtClean="0"/>
              <a:t> 2009;297:R202-9</a:t>
            </a:r>
            <a:endParaRPr lang="en-US" sz="1200" dirty="0"/>
          </a:p>
        </p:txBody>
      </p:sp>
      <p:grpSp>
        <p:nvGrpSpPr>
          <p:cNvPr id="7" name="Group 6"/>
          <p:cNvGrpSpPr/>
          <p:nvPr/>
        </p:nvGrpSpPr>
        <p:grpSpPr>
          <a:xfrm>
            <a:off x="219068" y="2014123"/>
            <a:ext cx="3994355" cy="1905222"/>
            <a:chOff x="5149645" y="1600200"/>
            <a:chExt cx="3994355" cy="1905222"/>
          </a:xfrm>
        </p:grpSpPr>
        <p:pic>
          <p:nvPicPr>
            <p:cNvPr id="5" name="Picture 4"/>
            <p:cNvPicPr>
              <a:picLocks noChangeAspect="1"/>
            </p:cNvPicPr>
            <p:nvPr/>
          </p:nvPicPr>
          <p:blipFill rotWithShape="1">
            <a:blip r:embed="rId2"/>
            <a:srcRect t="1795" b="67784"/>
            <a:stretch/>
          </p:blipFill>
          <p:spPr>
            <a:xfrm>
              <a:off x="5149645" y="1600200"/>
              <a:ext cx="3994355" cy="1506764"/>
            </a:xfrm>
            <a:prstGeom prst="rect">
              <a:avLst/>
            </a:prstGeom>
          </p:spPr>
        </p:pic>
        <p:sp>
          <p:nvSpPr>
            <p:cNvPr id="6" name="TextBox 5"/>
            <p:cNvSpPr txBox="1"/>
            <p:nvPr/>
          </p:nvSpPr>
          <p:spPr>
            <a:xfrm>
              <a:off x="6665410" y="3136090"/>
              <a:ext cx="962824" cy="369332"/>
            </a:xfrm>
            <a:prstGeom prst="rect">
              <a:avLst/>
            </a:prstGeom>
            <a:noFill/>
          </p:spPr>
          <p:txBody>
            <a:bodyPr wrap="none" rtlCol="0">
              <a:spAutoFit/>
            </a:bodyPr>
            <a:lstStyle/>
            <a:p>
              <a:r>
                <a:rPr lang="en-US" dirty="0" smtClean="0"/>
                <a:t>Time (h)</a:t>
              </a:r>
              <a:endParaRPr lang="en-US" dirty="0"/>
            </a:p>
          </p:txBody>
        </p:sp>
      </p:grpSp>
      <p:sp>
        <p:nvSpPr>
          <p:cNvPr id="8" name="TextBox 7"/>
          <p:cNvSpPr txBox="1"/>
          <p:nvPr/>
        </p:nvSpPr>
        <p:spPr>
          <a:xfrm>
            <a:off x="219068" y="4263934"/>
            <a:ext cx="7949086" cy="1877437"/>
          </a:xfrm>
          <a:prstGeom prst="rect">
            <a:avLst/>
          </a:prstGeom>
          <a:noFill/>
        </p:spPr>
        <p:txBody>
          <a:bodyPr wrap="square" rtlCol="0">
            <a:spAutoFit/>
          </a:bodyPr>
          <a:lstStyle/>
          <a:p>
            <a:pPr marL="285750" indent="-285750">
              <a:buFont typeface="Arial"/>
              <a:buChar char="•"/>
            </a:pPr>
            <a:r>
              <a:rPr lang="en-US" sz="3200" dirty="0" smtClean="0"/>
              <a:t>Collection vessel</a:t>
            </a:r>
          </a:p>
          <a:p>
            <a:pPr marL="676275" lvl="1" indent="-233363">
              <a:buFont typeface="Lucida Grande"/>
              <a:buChar char="-"/>
            </a:pPr>
            <a:r>
              <a:rPr lang="en-US" sz="2800" dirty="0" smtClean="0"/>
              <a:t>glass vs. plastic	</a:t>
            </a:r>
          </a:p>
          <a:p>
            <a:pPr marL="676275" lvl="1" indent="-233363">
              <a:buFont typeface="Lucida Grande"/>
              <a:buChar char="-"/>
            </a:pPr>
            <a:r>
              <a:rPr lang="en-US" sz="2800" dirty="0" smtClean="0"/>
              <a:t>laboratory vs. clinic</a:t>
            </a:r>
          </a:p>
          <a:p>
            <a:pPr marL="676275" lvl="1" indent="-233363">
              <a:buFont typeface="Lucida Grande"/>
              <a:buChar char="-"/>
            </a:pPr>
            <a:r>
              <a:rPr lang="en-US" sz="2800" dirty="0" smtClean="0"/>
              <a:t>presently there are no “metabolomics tubes”</a:t>
            </a:r>
          </a:p>
        </p:txBody>
      </p:sp>
      <p:sp>
        <p:nvSpPr>
          <p:cNvPr id="9" name="TextBox 8"/>
          <p:cNvSpPr txBox="1"/>
          <p:nvPr/>
        </p:nvSpPr>
        <p:spPr>
          <a:xfrm>
            <a:off x="219068" y="6305977"/>
            <a:ext cx="3886200" cy="415498"/>
          </a:xfrm>
          <a:prstGeom prst="rect">
            <a:avLst/>
          </a:prstGeom>
          <a:noFill/>
        </p:spPr>
        <p:txBody>
          <a:bodyPr wrap="square" rtlCol="0">
            <a:spAutoFit/>
          </a:bodyPr>
          <a:lstStyle/>
          <a:p>
            <a:r>
              <a:rPr lang="en-US" sz="1050" i="1" dirty="0" smtClean="0"/>
              <a:t>image adapted in part from</a:t>
            </a:r>
            <a:r>
              <a:rPr lang="en-US" sz="1050" dirty="0" smtClean="0"/>
              <a:t> D. </a:t>
            </a:r>
            <a:r>
              <a:rPr lang="en-US" sz="1050" dirty="0" err="1" smtClean="0"/>
              <a:t>Wishart</a:t>
            </a:r>
            <a:r>
              <a:rPr lang="en-US" sz="1050" dirty="0" smtClean="0"/>
              <a:t>, </a:t>
            </a:r>
            <a:r>
              <a:rPr lang="en-US" sz="1050" dirty="0" err="1" smtClean="0"/>
              <a:t>Bioinformatics.ca</a:t>
            </a:r>
            <a:r>
              <a:rPr lang="en-US" sz="1050" dirty="0" smtClean="0"/>
              <a:t>; June 13, 2011 under a creative commons license</a:t>
            </a:r>
            <a:endParaRPr lang="en-US" sz="1050" i="1" dirty="0"/>
          </a:p>
        </p:txBody>
      </p:sp>
    </p:spTree>
    <p:extLst>
      <p:ext uri="{BB962C8B-B14F-4D97-AF65-F5344CB8AC3E}">
        <p14:creationId xmlns:p14="http://schemas.microsoft.com/office/powerpoint/2010/main" val="2687726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Urine Sample </a:t>
            </a:r>
            <a:r>
              <a:rPr lang="en-US" dirty="0">
                <a:solidFill>
                  <a:srgbClr val="000090"/>
                </a:solidFill>
              </a:rPr>
              <a:t>Collection</a:t>
            </a:r>
          </a:p>
        </p:txBody>
      </p:sp>
      <p:sp>
        <p:nvSpPr>
          <p:cNvPr id="3" name="Content Placeholder 2"/>
          <p:cNvSpPr>
            <a:spLocks noGrp="1"/>
          </p:cNvSpPr>
          <p:nvPr>
            <p:ph idx="1"/>
          </p:nvPr>
        </p:nvSpPr>
        <p:spPr>
          <a:xfrm>
            <a:off x="2924095" y="1854192"/>
            <a:ext cx="6039772" cy="4089253"/>
          </a:xfrm>
        </p:spPr>
        <p:txBody>
          <a:bodyPr>
            <a:normAutofit fontScale="92500" lnSpcReduction="10000"/>
          </a:bodyPr>
          <a:lstStyle/>
          <a:p>
            <a:r>
              <a:rPr lang="en-US" dirty="0" smtClean="0"/>
              <a:t>Urine</a:t>
            </a:r>
          </a:p>
          <a:p>
            <a:pPr lvl="1"/>
            <a:r>
              <a:rPr lang="en-US" dirty="0" smtClean="0"/>
              <a:t>for human samples collect a midstream, “clean catch” specimen</a:t>
            </a:r>
          </a:p>
          <a:p>
            <a:pPr lvl="1"/>
            <a:r>
              <a:rPr lang="en-US" dirty="0" smtClean="0"/>
              <a:t>for animals (e.g., 3-4 mice/metabolic cage) a 12-24h is needed for sufficient volume</a:t>
            </a:r>
          </a:p>
          <a:p>
            <a:pPr lvl="2"/>
            <a:r>
              <a:rPr lang="en-US" dirty="0" smtClean="0"/>
              <a:t>timeframe from experiment to experiment should be consistent</a:t>
            </a:r>
          </a:p>
          <a:p>
            <a:pPr lvl="1"/>
            <a:r>
              <a:rPr lang="en-US" dirty="0" smtClean="0"/>
              <a:t>combat bacterial contamination with sodium </a:t>
            </a:r>
            <a:r>
              <a:rPr lang="en-US" dirty="0" err="1" smtClean="0"/>
              <a:t>azide</a:t>
            </a:r>
            <a:r>
              <a:rPr lang="en-US" dirty="0" smtClean="0"/>
              <a:t> (10%)</a:t>
            </a:r>
          </a:p>
        </p:txBody>
      </p:sp>
      <p:pic>
        <p:nvPicPr>
          <p:cNvPr id="4" name="Picture 3" descr="MetabolicMice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23" y="2040398"/>
            <a:ext cx="2663957" cy="3288836"/>
          </a:xfrm>
          <a:prstGeom prst="rect">
            <a:avLst/>
          </a:prstGeom>
        </p:spPr>
      </p:pic>
      <p:sp>
        <p:nvSpPr>
          <p:cNvPr id="5" name="Left Arrow 4"/>
          <p:cNvSpPr/>
          <p:nvPr/>
        </p:nvSpPr>
        <p:spPr>
          <a:xfrm rot="4543041">
            <a:off x="1027112" y="4852750"/>
            <a:ext cx="1169832" cy="432926"/>
          </a:xfrm>
          <a:prstGeom prst="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81591" y="5665029"/>
            <a:ext cx="2515745" cy="646331"/>
          </a:xfrm>
          <a:prstGeom prst="rect">
            <a:avLst/>
          </a:prstGeom>
          <a:noFill/>
        </p:spPr>
        <p:txBody>
          <a:bodyPr wrap="square" rtlCol="0">
            <a:spAutoFit/>
          </a:bodyPr>
          <a:lstStyle/>
          <a:p>
            <a:r>
              <a:rPr lang="en-US" dirty="0" smtClean="0"/>
              <a:t>urine collection vessel of metabolic cage (mice)</a:t>
            </a:r>
            <a:endParaRPr lang="en-US" dirty="0"/>
          </a:p>
        </p:txBody>
      </p:sp>
      <p:sp>
        <p:nvSpPr>
          <p:cNvPr id="7" name="TextBox 6"/>
          <p:cNvSpPr txBox="1"/>
          <p:nvPr/>
        </p:nvSpPr>
        <p:spPr>
          <a:xfrm>
            <a:off x="6220431" y="6305977"/>
            <a:ext cx="2466369" cy="253916"/>
          </a:xfrm>
          <a:prstGeom prst="rect">
            <a:avLst/>
          </a:prstGeom>
          <a:noFill/>
        </p:spPr>
        <p:txBody>
          <a:bodyPr wrap="square" rtlCol="0">
            <a:spAutoFit/>
          </a:bodyPr>
          <a:lstStyle/>
          <a:p>
            <a:r>
              <a:rPr lang="en-US" sz="1050" i="1" dirty="0" smtClean="0"/>
              <a:t>image from</a:t>
            </a:r>
            <a:r>
              <a:rPr lang="en-US" sz="1050" dirty="0"/>
              <a:t> http://</a:t>
            </a:r>
            <a:r>
              <a:rPr lang="en-US" sz="1050" dirty="0" err="1"/>
              <a:t>www.tecniplast.it</a:t>
            </a:r>
            <a:r>
              <a:rPr lang="en-US" sz="1050" dirty="0"/>
              <a:t>/</a:t>
            </a:r>
            <a:r>
              <a:rPr lang="en-US" sz="1050" dirty="0" err="1"/>
              <a:t>usa</a:t>
            </a:r>
            <a:r>
              <a:rPr lang="en-US" sz="1050" dirty="0"/>
              <a:t>/</a:t>
            </a:r>
            <a:endParaRPr lang="en-US" sz="1050" i="1" dirty="0"/>
          </a:p>
        </p:txBody>
      </p:sp>
    </p:spTree>
    <p:extLst>
      <p:ext uri="{BB962C8B-B14F-4D97-AF65-F5344CB8AC3E}">
        <p14:creationId xmlns:p14="http://schemas.microsoft.com/office/powerpoint/2010/main" val="696318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Urine Sample Processing</a:t>
            </a:r>
            <a:endParaRPr lang="en-US" dirty="0">
              <a:solidFill>
                <a:srgbClr val="000090"/>
              </a:solidFill>
            </a:endParaRPr>
          </a:p>
        </p:txBody>
      </p:sp>
      <p:sp>
        <p:nvSpPr>
          <p:cNvPr id="3" name="Content Placeholder 2"/>
          <p:cNvSpPr>
            <a:spLocks noGrp="1"/>
          </p:cNvSpPr>
          <p:nvPr>
            <p:ph idx="1"/>
          </p:nvPr>
        </p:nvSpPr>
        <p:spPr/>
        <p:txBody>
          <a:bodyPr>
            <a:normAutofit fontScale="92500" lnSpcReduction="10000"/>
          </a:bodyPr>
          <a:lstStyle/>
          <a:p>
            <a:r>
              <a:rPr lang="en-US" dirty="0" smtClean="0"/>
              <a:t>Following collection, measure volume (can store sample at 4°C for up to 3h)</a:t>
            </a:r>
          </a:p>
          <a:p>
            <a:pPr lvl="0"/>
            <a:r>
              <a:rPr lang="en-US" dirty="0"/>
              <a:t>Centrifuge (4°C, 2000 x </a:t>
            </a:r>
            <a:r>
              <a:rPr lang="en-US" i="1" dirty="0"/>
              <a:t>g</a:t>
            </a:r>
            <a:r>
              <a:rPr lang="en-US" dirty="0"/>
              <a:t>, 10 min) to precipitate sediment.  </a:t>
            </a:r>
          </a:p>
          <a:p>
            <a:pPr lvl="0"/>
            <a:r>
              <a:rPr lang="en-US" dirty="0"/>
              <a:t>Transfer the supernatant into a sterile </a:t>
            </a:r>
            <a:r>
              <a:rPr lang="en-US" dirty="0" smtClean="0"/>
              <a:t>tube </a:t>
            </a:r>
            <a:r>
              <a:rPr lang="en-US" dirty="0"/>
              <a:t>taking care not to disturb the bottom of the tube whether there is a visible pellet or not. Discard the pellet and </a:t>
            </a:r>
            <a:r>
              <a:rPr lang="en-US" dirty="0" smtClean="0"/>
              <a:t>~50µL (mouse) or ~500 </a:t>
            </a:r>
            <a:r>
              <a:rPr lang="en-US" dirty="0">
                <a:sym typeface="Symbol"/>
              </a:rPr>
              <a:t></a:t>
            </a:r>
            <a:r>
              <a:rPr lang="en-US" dirty="0"/>
              <a:t>l </a:t>
            </a:r>
            <a:r>
              <a:rPr lang="en-US" dirty="0" smtClean="0"/>
              <a:t>(human) of </a:t>
            </a:r>
            <a:r>
              <a:rPr lang="en-US" dirty="0"/>
              <a:t>sample above it. </a:t>
            </a:r>
            <a:endParaRPr lang="en-US" dirty="0" smtClean="0"/>
          </a:p>
          <a:p>
            <a:pPr lvl="0"/>
            <a:r>
              <a:rPr lang="en-US" dirty="0" smtClean="0"/>
              <a:t>Keep samples and tubes on ice during processing</a:t>
            </a:r>
            <a:endParaRPr lang="en-US" dirty="0"/>
          </a:p>
          <a:p>
            <a:pPr marL="0" indent="0">
              <a:buNone/>
            </a:pPr>
            <a:endParaRPr lang="en-US" dirty="0"/>
          </a:p>
        </p:txBody>
      </p:sp>
    </p:spTree>
    <p:extLst>
      <p:ext uri="{BB962C8B-B14F-4D97-AF65-F5344CB8AC3E}">
        <p14:creationId xmlns:p14="http://schemas.microsoft.com/office/powerpoint/2010/main" val="386291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Urine Sample Processing</a:t>
            </a:r>
            <a:endParaRPr lang="en-US" dirty="0">
              <a:solidFill>
                <a:srgbClr val="000090"/>
              </a:solidFill>
            </a:endParaRPr>
          </a:p>
        </p:txBody>
      </p:sp>
      <p:sp>
        <p:nvSpPr>
          <p:cNvPr id="3" name="Content Placeholder 2"/>
          <p:cNvSpPr>
            <a:spLocks noGrp="1"/>
          </p:cNvSpPr>
          <p:nvPr>
            <p:ph idx="1"/>
          </p:nvPr>
        </p:nvSpPr>
        <p:spPr>
          <a:xfrm>
            <a:off x="457199" y="1600200"/>
            <a:ext cx="8432801" cy="5057274"/>
          </a:xfrm>
        </p:spPr>
        <p:txBody>
          <a:bodyPr>
            <a:normAutofit fontScale="85000" lnSpcReduction="20000"/>
          </a:bodyPr>
          <a:lstStyle/>
          <a:p>
            <a:pPr lvl="0"/>
            <a:r>
              <a:rPr lang="en-US" dirty="0" smtClean="0"/>
              <a:t>Transfer 500µL-1mL of urine to a clean </a:t>
            </a:r>
            <a:r>
              <a:rPr lang="en-US" dirty="0" err="1" smtClean="0"/>
              <a:t>microcentrifuge</a:t>
            </a:r>
            <a:r>
              <a:rPr lang="en-US" dirty="0" smtClean="0"/>
              <a:t> tube (1.5mL) and store (-80°C). This </a:t>
            </a:r>
            <a:r>
              <a:rPr lang="en-US" dirty="0"/>
              <a:t>is </a:t>
            </a:r>
            <a:r>
              <a:rPr lang="en-US" dirty="0" smtClean="0"/>
              <a:t>a sample </a:t>
            </a:r>
            <a:r>
              <a:rPr lang="en-US" dirty="0"/>
              <a:t>that can be reserved for </a:t>
            </a:r>
            <a:r>
              <a:rPr lang="en-US" dirty="0" smtClean="0"/>
              <a:t>LC</a:t>
            </a:r>
            <a:r>
              <a:rPr lang="en-US" dirty="0"/>
              <a:t>-MS analysis. </a:t>
            </a:r>
            <a:endParaRPr lang="en-US" dirty="0" smtClean="0"/>
          </a:p>
          <a:p>
            <a:pPr lvl="0"/>
            <a:r>
              <a:rPr lang="en-US" dirty="0"/>
              <a:t>Accurately measure </a:t>
            </a:r>
            <a:r>
              <a:rPr lang="en-US" dirty="0" smtClean="0"/>
              <a:t>the </a:t>
            </a:r>
            <a:r>
              <a:rPr lang="en-US" dirty="0"/>
              <a:t>remaining total sample volume in the </a:t>
            </a:r>
            <a:r>
              <a:rPr lang="en-US" dirty="0" smtClean="0"/>
              <a:t>tube</a:t>
            </a:r>
            <a:r>
              <a:rPr lang="en-US" dirty="0"/>
              <a:t>. Record the volume</a:t>
            </a:r>
            <a:r>
              <a:rPr lang="en-US" dirty="0" smtClean="0"/>
              <a:t>.</a:t>
            </a:r>
            <a:endParaRPr lang="en-US" dirty="0"/>
          </a:p>
          <a:p>
            <a:pPr lvl="0"/>
            <a:r>
              <a:rPr lang="en-US" dirty="0"/>
              <a:t>A</a:t>
            </a:r>
            <a:r>
              <a:rPr lang="en-US" dirty="0" smtClean="0"/>
              <a:t>dd </a:t>
            </a:r>
            <a:r>
              <a:rPr lang="en-US" dirty="0"/>
              <a:t>a volume of </a:t>
            </a:r>
            <a:r>
              <a:rPr lang="en-US" dirty="0" smtClean="0"/>
              <a:t>buffered internal standard (IS) equivalent </a:t>
            </a:r>
            <a:r>
              <a:rPr lang="en-US" dirty="0"/>
              <a:t>to 10% of the final sample </a:t>
            </a:r>
            <a:r>
              <a:rPr lang="en-US" dirty="0" smtClean="0"/>
              <a:t>volume</a:t>
            </a:r>
          </a:p>
          <a:p>
            <a:pPr lvl="1"/>
            <a:r>
              <a:rPr lang="en-US" dirty="0" smtClean="0"/>
              <a:t>Na or K phosphate buffer (pH 7.4) containing 10mM DSS</a:t>
            </a:r>
          </a:p>
          <a:p>
            <a:pPr lvl="1"/>
            <a:r>
              <a:rPr lang="en-US" dirty="0" err="1" smtClean="0"/>
              <a:t>Chenomx</a:t>
            </a:r>
            <a:r>
              <a:rPr lang="en-US" dirty="0" smtClean="0"/>
              <a:t> IS-1 (sample should be </a:t>
            </a:r>
            <a:r>
              <a:rPr lang="en-US" dirty="0" err="1" smtClean="0"/>
              <a:t>pH’d</a:t>
            </a:r>
            <a:r>
              <a:rPr lang="en-US" dirty="0" smtClean="0"/>
              <a:t> to 7.0 before addition)</a:t>
            </a:r>
            <a:endParaRPr lang="en-US" dirty="0"/>
          </a:p>
          <a:p>
            <a:pPr lvl="0"/>
            <a:r>
              <a:rPr lang="en-US" dirty="0"/>
              <a:t>Following the addition of IS, cap the </a:t>
            </a:r>
            <a:r>
              <a:rPr lang="en-US" dirty="0" smtClean="0"/>
              <a:t>tube </a:t>
            </a:r>
            <a:r>
              <a:rPr lang="en-US" dirty="0"/>
              <a:t>and invert 4X to thoroughly mix</a:t>
            </a:r>
            <a:r>
              <a:rPr lang="en-US" dirty="0" smtClean="0"/>
              <a:t>.</a:t>
            </a:r>
          </a:p>
          <a:p>
            <a:pPr lvl="0"/>
            <a:r>
              <a:rPr lang="en-US" dirty="0" smtClean="0"/>
              <a:t>Generate technical replicates (500µL) and freeze (-80°C).</a:t>
            </a:r>
            <a:endParaRPr lang="en-US" dirty="0"/>
          </a:p>
          <a:p>
            <a:pPr lvl="0"/>
            <a:endParaRPr lang="en-US" dirty="0"/>
          </a:p>
          <a:p>
            <a:pPr marL="0" indent="0">
              <a:buNone/>
            </a:pPr>
            <a:endParaRPr lang="en-US" dirty="0"/>
          </a:p>
        </p:txBody>
      </p:sp>
      <p:grpSp>
        <p:nvGrpSpPr>
          <p:cNvPr id="6" name="Group 5"/>
          <p:cNvGrpSpPr/>
          <p:nvPr/>
        </p:nvGrpSpPr>
        <p:grpSpPr>
          <a:xfrm>
            <a:off x="5381412" y="2602990"/>
            <a:ext cx="3408004" cy="729341"/>
            <a:chOff x="5381412" y="2602990"/>
            <a:chExt cx="3408004" cy="729341"/>
          </a:xfrm>
        </p:grpSpPr>
        <p:sp>
          <p:nvSpPr>
            <p:cNvPr id="4" name="Left Arrow 3"/>
            <p:cNvSpPr/>
            <p:nvPr/>
          </p:nvSpPr>
          <p:spPr>
            <a:xfrm>
              <a:off x="5381412" y="3156283"/>
              <a:ext cx="565803" cy="163473"/>
            </a:xfrm>
            <a:prstGeom prst="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 name="Rectangular Callout 4"/>
            <p:cNvSpPr/>
            <p:nvPr/>
          </p:nvSpPr>
          <p:spPr>
            <a:xfrm>
              <a:off x="6626791" y="2602990"/>
              <a:ext cx="2162625" cy="729341"/>
            </a:xfrm>
            <a:prstGeom prst="wedgeRectCallout">
              <a:avLst>
                <a:gd name="adj1" fmla="val -77833"/>
                <a:gd name="adj2" fmla="val 35969"/>
              </a:avLst>
            </a:prstGeom>
            <a:solidFill>
              <a:schemeClr val="bg1"/>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schemeClr val="tx1"/>
                  </a:solidFill>
                  <a:latin typeface="Arial"/>
                  <a:cs typeface="Arial"/>
                </a:rPr>
                <a:t>At this point, sample can be </a:t>
              </a:r>
              <a:r>
                <a:rPr lang="en-US" sz="1400" dirty="0" err="1" smtClean="0">
                  <a:solidFill>
                    <a:schemeClr val="tx1"/>
                  </a:solidFill>
                  <a:latin typeface="Arial"/>
                  <a:cs typeface="Arial"/>
                </a:rPr>
                <a:t>aliquoted</a:t>
              </a:r>
              <a:r>
                <a:rPr lang="en-US" sz="1400" dirty="0" smtClean="0">
                  <a:solidFill>
                    <a:schemeClr val="tx1"/>
                  </a:solidFill>
                  <a:latin typeface="Arial"/>
                  <a:cs typeface="Arial"/>
                </a:rPr>
                <a:t> and frozen.</a:t>
              </a:r>
              <a:endParaRPr lang="en-US" sz="1400" dirty="0">
                <a:solidFill>
                  <a:schemeClr val="tx1"/>
                </a:solidFill>
                <a:latin typeface="Arial"/>
                <a:cs typeface="Arial"/>
              </a:endParaRPr>
            </a:p>
          </p:txBody>
        </p:sp>
      </p:grpSp>
      <p:sp>
        <p:nvSpPr>
          <p:cNvPr id="8" name="Left Arrow 7"/>
          <p:cNvSpPr/>
          <p:nvPr/>
        </p:nvSpPr>
        <p:spPr>
          <a:xfrm>
            <a:off x="2415611" y="4943411"/>
            <a:ext cx="565803" cy="163473"/>
          </a:xfrm>
          <a:prstGeom prst="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Rectangular Callout 8"/>
          <p:cNvSpPr/>
          <p:nvPr/>
        </p:nvSpPr>
        <p:spPr>
          <a:xfrm>
            <a:off x="3660991" y="4390118"/>
            <a:ext cx="1720422" cy="729341"/>
          </a:xfrm>
          <a:prstGeom prst="wedgeRectCallout">
            <a:avLst>
              <a:gd name="adj1" fmla="val -77833"/>
              <a:gd name="adj2" fmla="val 35969"/>
            </a:avLst>
          </a:prstGeom>
          <a:solidFill>
            <a:schemeClr val="bg1"/>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err="1" smtClean="0">
                <a:solidFill>
                  <a:schemeClr val="tx1"/>
                </a:solidFill>
                <a:latin typeface="Arial"/>
                <a:cs typeface="Arial"/>
              </a:rPr>
              <a:t>Chenomx</a:t>
            </a:r>
            <a:r>
              <a:rPr lang="en-US" sz="1400" dirty="0" smtClean="0">
                <a:solidFill>
                  <a:schemeClr val="tx1"/>
                </a:solidFill>
                <a:latin typeface="Arial"/>
                <a:cs typeface="Arial"/>
              </a:rPr>
              <a:t> software is “pH sensitive.”</a:t>
            </a:r>
            <a:endParaRPr lang="en-US" sz="1400" dirty="0">
              <a:solidFill>
                <a:schemeClr val="tx1"/>
              </a:solidFill>
              <a:latin typeface="Arial"/>
              <a:cs typeface="Arial"/>
            </a:endParaRPr>
          </a:p>
        </p:txBody>
      </p:sp>
    </p:spTree>
    <p:extLst>
      <p:ext uri="{BB962C8B-B14F-4D97-AF65-F5344CB8AC3E}">
        <p14:creationId xmlns:p14="http://schemas.microsoft.com/office/powerpoint/2010/main" val="2689052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grpId="1"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ssolv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Blood </a:t>
            </a:r>
            <a:r>
              <a:rPr lang="en-US" dirty="0">
                <a:solidFill>
                  <a:srgbClr val="000090"/>
                </a:solidFill>
              </a:rPr>
              <a:t>Collection</a:t>
            </a:r>
          </a:p>
        </p:txBody>
      </p:sp>
      <p:sp>
        <p:nvSpPr>
          <p:cNvPr id="3" name="Content Placeholder 2"/>
          <p:cNvSpPr>
            <a:spLocks noGrp="1"/>
          </p:cNvSpPr>
          <p:nvPr>
            <p:ph idx="1"/>
          </p:nvPr>
        </p:nvSpPr>
        <p:spPr>
          <a:xfrm>
            <a:off x="457199" y="1319347"/>
            <a:ext cx="8494877" cy="3124817"/>
          </a:xfrm>
        </p:spPr>
        <p:txBody>
          <a:bodyPr>
            <a:normAutofit fontScale="85000" lnSpcReduction="20000"/>
          </a:bodyPr>
          <a:lstStyle/>
          <a:p>
            <a:pPr marL="342900" lvl="1" indent="-342900">
              <a:buFont typeface="Arial"/>
              <a:buChar char="•"/>
            </a:pPr>
            <a:r>
              <a:rPr lang="en-US" sz="3200" dirty="0" smtClean="0"/>
              <a:t>Serum </a:t>
            </a:r>
            <a:r>
              <a:rPr lang="en-US" sz="3200" dirty="0"/>
              <a:t>must be “clotted” at room temperature for at least 30 </a:t>
            </a:r>
            <a:r>
              <a:rPr lang="en-US" sz="3200" dirty="0" smtClean="0"/>
              <a:t>min</a:t>
            </a:r>
          </a:p>
          <a:p>
            <a:r>
              <a:rPr lang="en-US" dirty="0" smtClean="0"/>
              <a:t>Preservation of blood with heparin (for NMR)</a:t>
            </a:r>
          </a:p>
          <a:p>
            <a:pPr lvl="1"/>
            <a:r>
              <a:rPr lang="en-US" dirty="0" smtClean="0"/>
              <a:t>heparin containing blood collection tubes are not endotoxin-free</a:t>
            </a:r>
          </a:p>
          <a:p>
            <a:pPr lvl="2"/>
            <a:r>
              <a:rPr lang="en-US" dirty="0" smtClean="0"/>
              <a:t>use sodium heparin (rather than lithium heparin)</a:t>
            </a:r>
          </a:p>
          <a:p>
            <a:pPr lvl="2"/>
            <a:r>
              <a:rPr lang="en-US" dirty="0" smtClean="0"/>
              <a:t>use glass not plastic collection tubes (</a:t>
            </a:r>
            <a:r>
              <a:rPr lang="en-US" dirty="0" err="1" smtClean="0"/>
              <a:t>Vacutainer</a:t>
            </a:r>
            <a:r>
              <a:rPr lang="en-US" dirty="0" smtClean="0"/>
              <a:t>®)</a:t>
            </a:r>
          </a:p>
          <a:p>
            <a:pPr lvl="2"/>
            <a:r>
              <a:rPr lang="en-US" dirty="0" smtClean="0"/>
              <a:t>samples should be placed in an ice-water bath upon collection</a:t>
            </a:r>
          </a:p>
          <a:p>
            <a:pPr lvl="1"/>
            <a:r>
              <a:rPr lang="en-US" dirty="0" smtClean="0"/>
              <a:t>For the lab:</a:t>
            </a:r>
          </a:p>
          <a:p>
            <a:pPr lvl="1"/>
            <a:endParaRPr lang="en-US" dirty="0"/>
          </a:p>
          <a:p>
            <a:pPr lvl="1"/>
            <a:endParaRPr lang="en-US" dirty="0" smtClean="0"/>
          </a:p>
          <a:p>
            <a:pPr lvl="1"/>
            <a:endParaRPr lang="en-US" dirty="0"/>
          </a:p>
          <a:p>
            <a:pPr marL="457200" lvl="1" indent="0">
              <a:buNone/>
            </a:pPr>
            <a:endParaRPr lang="en-US" dirty="0" smtClean="0"/>
          </a:p>
        </p:txBody>
      </p:sp>
      <p:grpSp>
        <p:nvGrpSpPr>
          <p:cNvPr id="13" name="Group 12"/>
          <p:cNvGrpSpPr/>
          <p:nvPr/>
        </p:nvGrpSpPr>
        <p:grpSpPr>
          <a:xfrm>
            <a:off x="457200" y="4422572"/>
            <a:ext cx="7285432" cy="1282412"/>
            <a:chOff x="457200" y="4422572"/>
            <a:chExt cx="7285432" cy="1282412"/>
          </a:xfrm>
        </p:grpSpPr>
        <p:pic>
          <p:nvPicPr>
            <p:cNvPr id="4" name="Picture 3" descr="heparin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899" y="4912209"/>
              <a:ext cx="6528733" cy="792775"/>
            </a:xfrm>
            <a:prstGeom prst="rect">
              <a:avLst/>
            </a:prstGeom>
          </p:spPr>
        </p:pic>
        <p:pic>
          <p:nvPicPr>
            <p:cNvPr id="5" name="Picture 4" descr="sigmaaldrich.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422572"/>
              <a:ext cx="3173898" cy="489637"/>
            </a:xfrm>
            <a:prstGeom prst="rect">
              <a:avLst/>
            </a:prstGeom>
          </p:spPr>
        </p:pic>
      </p:grpSp>
      <p:sp>
        <p:nvSpPr>
          <p:cNvPr id="6" name="Oval 5"/>
          <p:cNvSpPr/>
          <p:nvPr/>
        </p:nvSpPr>
        <p:spPr>
          <a:xfrm>
            <a:off x="1107889" y="5351246"/>
            <a:ext cx="1301379" cy="31710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7200" y="5555622"/>
            <a:ext cx="7993749" cy="1015663"/>
          </a:xfrm>
          <a:prstGeom prst="rect">
            <a:avLst/>
          </a:prstGeom>
          <a:noFill/>
        </p:spPr>
        <p:txBody>
          <a:bodyPr wrap="square" rtlCol="0">
            <a:spAutoFit/>
          </a:bodyPr>
          <a:lstStyle/>
          <a:p>
            <a:pPr marL="285750" indent="-285750">
              <a:buFont typeface="Arial"/>
              <a:buChar char="•"/>
            </a:pPr>
            <a:r>
              <a:rPr lang="en-US" sz="3000" dirty="0" smtClean="0"/>
              <a:t>Whenever possible, generate technical replicates in addition to biological replicates</a:t>
            </a:r>
            <a:endParaRPr lang="en-US" sz="3000" dirty="0"/>
          </a:p>
        </p:txBody>
      </p:sp>
      <p:sp>
        <p:nvSpPr>
          <p:cNvPr id="9" name="TextBox 8"/>
          <p:cNvSpPr txBox="1"/>
          <p:nvPr/>
        </p:nvSpPr>
        <p:spPr>
          <a:xfrm>
            <a:off x="5868480" y="6516844"/>
            <a:ext cx="3083597" cy="276999"/>
          </a:xfrm>
          <a:prstGeom prst="rect">
            <a:avLst/>
          </a:prstGeom>
          <a:noFill/>
        </p:spPr>
        <p:txBody>
          <a:bodyPr wrap="none" rtlCol="0">
            <a:spAutoFit/>
          </a:bodyPr>
          <a:lstStyle/>
          <a:p>
            <a:r>
              <a:rPr lang="en-US" sz="1200" dirty="0" smtClean="0"/>
              <a:t>Newhall, KJ., et al. </a:t>
            </a:r>
            <a:r>
              <a:rPr lang="en-US" sz="1200" dirty="0" err="1" smtClean="0"/>
              <a:t>Clin</a:t>
            </a:r>
            <a:r>
              <a:rPr lang="en-US" sz="1200" dirty="0" smtClean="0"/>
              <a:t> </a:t>
            </a:r>
            <a:r>
              <a:rPr lang="en-US" sz="1200" dirty="0" err="1" smtClean="0"/>
              <a:t>Chem</a:t>
            </a:r>
            <a:r>
              <a:rPr lang="en-US" sz="1200" dirty="0" smtClean="0"/>
              <a:t> 2010;56:1483-91</a:t>
            </a:r>
          </a:p>
        </p:txBody>
      </p:sp>
      <p:grpSp>
        <p:nvGrpSpPr>
          <p:cNvPr id="10" name="Group 9"/>
          <p:cNvGrpSpPr/>
          <p:nvPr/>
        </p:nvGrpSpPr>
        <p:grpSpPr>
          <a:xfrm>
            <a:off x="2665559" y="1219758"/>
            <a:ext cx="3408004" cy="729341"/>
            <a:chOff x="5381412" y="2602990"/>
            <a:chExt cx="3408004" cy="729341"/>
          </a:xfrm>
        </p:grpSpPr>
        <p:sp>
          <p:nvSpPr>
            <p:cNvPr id="11" name="Left Arrow 10"/>
            <p:cNvSpPr/>
            <p:nvPr/>
          </p:nvSpPr>
          <p:spPr>
            <a:xfrm>
              <a:off x="5381412" y="3156283"/>
              <a:ext cx="565803" cy="163473"/>
            </a:xfrm>
            <a:prstGeom prst="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Rectangular Callout 11"/>
            <p:cNvSpPr/>
            <p:nvPr/>
          </p:nvSpPr>
          <p:spPr>
            <a:xfrm>
              <a:off x="6626791" y="2602990"/>
              <a:ext cx="2162625" cy="729341"/>
            </a:xfrm>
            <a:prstGeom prst="wedgeRectCallout">
              <a:avLst>
                <a:gd name="adj1" fmla="val -77833"/>
                <a:gd name="adj2" fmla="val 35969"/>
              </a:avLst>
            </a:prstGeom>
            <a:solidFill>
              <a:schemeClr val="bg1"/>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schemeClr val="tx1"/>
                  </a:solidFill>
                  <a:latin typeface="Arial"/>
                  <a:cs typeface="Arial"/>
                </a:rPr>
                <a:t>Sample is collected in the absence of anti-coagulants.</a:t>
              </a:r>
              <a:endParaRPr lang="en-US" sz="1400" dirty="0">
                <a:solidFill>
                  <a:schemeClr val="tx1"/>
                </a:solidFill>
                <a:latin typeface="Arial"/>
                <a:cs typeface="Arial"/>
              </a:endParaRPr>
            </a:p>
          </p:txBody>
        </p:sp>
      </p:grpSp>
      <p:pic>
        <p:nvPicPr>
          <p:cNvPr id="14" name="Picture 13" descr="Vacutain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095" y="1414246"/>
            <a:ext cx="4445000" cy="3937000"/>
          </a:xfrm>
          <a:prstGeom prst="rect">
            <a:avLst/>
          </a:prstGeom>
        </p:spPr>
      </p:pic>
    </p:spTree>
    <p:extLst>
      <p:ext uri="{BB962C8B-B14F-4D97-AF65-F5344CB8AC3E}">
        <p14:creationId xmlns:p14="http://schemas.microsoft.com/office/powerpoint/2010/main" val="3162319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dissolve">
                                      <p:cBhvr>
                                        <p:cTn id="32" dur="500"/>
                                        <p:tgtEl>
                                          <p:spTgt spid="3">
                                            <p:txEl>
                                              <p:pRg st="2" end="2"/>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dissolve">
                                      <p:cBhvr>
                                        <p:cTn id="35" dur="500"/>
                                        <p:tgtEl>
                                          <p:spTgt spid="3">
                                            <p:txEl>
                                              <p:pRg st="3" end="3"/>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dissolve">
                                      <p:cBhvr>
                                        <p:cTn id="38" dur="500"/>
                                        <p:tgtEl>
                                          <p:spTgt spid="3">
                                            <p:txEl>
                                              <p:pRg st="4" end="4"/>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dissolv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dissolv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ssolv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dissolv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dissolv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Sample Storage</a:t>
            </a:r>
            <a:endParaRPr lang="en-US" dirty="0">
              <a:solidFill>
                <a:srgbClr val="000090"/>
              </a:solidFill>
            </a:endParaRPr>
          </a:p>
        </p:txBody>
      </p:sp>
      <p:sp>
        <p:nvSpPr>
          <p:cNvPr id="3" name="Content Placeholder 2"/>
          <p:cNvSpPr>
            <a:spLocks noGrp="1"/>
          </p:cNvSpPr>
          <p:nvPr>
            <p:ph idx="1"/>
          </p:nvPr>
        </p:nvSpPr>
        <p:spPr>
          <a:xfrm>
            <a:off x="457201" y="1839126"/>
            <a:ext cx="6822794" cy="3039914"/>
          </a:xfrm>
        </p:spPr>
        <p:txBody>
          <a:bodyPr>
            <a:normAutofit fontScale="92500" lnSpcReduction="20000"/>
          </a:bodyPr>
          <a:lstStyle/>
          <a:p>
            <a:r>
              <a:rPr lang="en-US" dirty="0" smtClean="0"/>
              <a:t>Upon collection and in advance of assay</a:t>
            </a:r>
          </a:p>
          <a:p>
            <a:pPr lvl="1"/>
            <a:r>
              <a:rPr lang="en-US" dirty="0" smtClean="0"/>
              <a:t>most </a:t>
            </a:r>
            <a:r>
              <a:rPr lang="en-US" dirty="0" err="1" smtClean="0"/>
              <a:t>biofluids</a:t>
            </a:r>
            <a:r>
              <a:rPr lang="en-US" dirty="0" smtClean="0"/>
              <a:t> should be stored at -80°C (urine </a:t>
            </a:r>
            <a:r>
              <a:rPr lang="en-US" dirty="0"/>
              <a:t>-40°</a:t>
            </a:r>
            <a:r>
              <a:rPr lang="en-US" dirty="0" smtClean="0"/>
              <a:t>C)</a:t>
            </a:r>
          </a:p>
          <a:p>
            <a:pPr lvl="1"/>
            <a:r>
              <a:rPr lang="en-US" dirty="0" smtClean="0"/>
              <a:t>samples (e.g., urine) that require pre-processing before storage should be kept cold (4°C)</a:t>
            </a:r>
          </a:p>
          <a:p>
            <a:pPr lvl="1"/>
            <a:r>
              <a:rPr lang="en-US" dirty="0" smtClean="0"/>
              <a:t>tissue, cell and other types of samples (e.g., sputum) processing is unique</a:t>
            </a:r>
          </a:p>
        </p:txBody>
      </p:sp>
      <p:sp>
        <p:nvSpPr>
          <p:cNvPr id="4" name="TextBox 3"/>
          <p:cNvSpPr txBox="1"/>
          <p:nvPr/>
        </p:nvSpPr>
        <p:spPr>
          <a:xfrm>
            <a:off x="5440998" y="6202469"/>
            <a:ext cx="3689657" cy="646331"/>
          </a:xfrm>
          <a:prstGeom prst="rect">
            <a:avLst/>
          </a:prstGeom>
          <a:noFill/>
        </p:spPr>
        <p:txBody>
          <a:bodyPr wrap="none" rtlCol="0">
            <a:spAutoFit/>
          </a:bodyPr>
          <a:lstStyle/>
          <a:p>
            <a:r>
              <a:rPr lang="en-US" sz="1200" dirty="0" smtClean="0"/>
              <a:t>Bernini, P., et al. J </a:t>
            </a:r>
            <a:r>
              <a:rPr lang="en-US" sz="1200" dirty="0" err="1" smtClean="0"/>
              <a:t>Biomol</a:t>
            </a:r>
            <a:r>
              <a:rPr lang="en-US" sz="1200" dirty="0" smtClean="0"/>
              <a:t> NMR 2011;49:231-43</a:t>
            </a:r>
          </a:p>
          <a:p>
            <a:r>
              <a:rPr lang="en-US" sz="1200" dirty="0" err="1" smtClean="0"/>
              <a:t>Yuille</a:t>
            </a:r>
            <a:r>
              <a:rPr lang="en-US" sz="1200" dirty="0" smtClean="0"/>
              <a:t>, M., et al. </a:t>
            </a:r>
            <a:r>
              <a:rPr lang="en-US" sz="1200" dirty="0" err="1" smtClean="0"/>
              <a:t>Biopreserv</a:t>
            </a:r>
            <a:r>
              <a:rPr lang="en-US" sz="1200" dirty="0" smtClean="0"/>
              <a:t> </a:t>
            </a:r>
            <a:r>
              <a:rPr lang="en-US" sz="1200" dirty="0" err="1" smtClean="0"/>
              <a:t>Biobank</a:t>
            </a:r>
            <a:r>
              <a:rPr lang="en-US" sz="1200" dirty="0" smtClean="0"/>
              <a:t> 2010;8:65-9</a:t>
            </a:r>
          </a:p>
          <a:p>
            <a:r>
              <a:rPr lang="en-US" sz="1200" dirty="0" err="1" smtClean="0"/>
              <a:t>Beckonert</a:t>
            </a:r>
            <a:r>
              <a:rPr lang="en-US" sz="1200" dirty="0" smtClean="0"/>
              <a:t>, O., et al. Nature Protocols 2007;2:2692-2703</a:t>
            </a:r>
            <a:endParaRPr lang="en-US" sz="1200" dirty="0"/>
          </a:p>
        </p:txBody>
      </p:sp>
      <p:pic>
        <p:nvPicPr>
          <p:cNvPr id="6" name="Picture 5" descr="freez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4284" y="2137725"/>
            <a:ext cx="1766975" cy="1961342"/>
          </a:xfrm>
          <a:prstGeom prst="rect">
            <a:avLst/>
          </a:prstGeom>
        </p:spPr>
      </p:pic>
      <p:sp>
        <p:nvSpPr>
          <p:cNvPr id="7" name="TextBox 6"/>
          <p:cNvSpPr txBox="1"/>
          <p:nvPr/>
        </p:nvSpPr>
        <p:spPr>
          <a:xfrm>
            <a:off x="457200" y="4828736"/>
            <a:ext cx="8229600" cy="1015663"/>
          </a:xfrm>
          <a:prstGeom prst="rect">
            <a:avLst/>
          </a:prstGeom>
          <a:noFill/>
        </p:spPr>
        <p:txBody>
          <a:bodyPr wrap="square" rtlCol="0">
            <a:spAutoFit/>
          </a:bodyPr>
          <a:lstStyle/>
          <a:p>
            <a:pPr marL="285750" indent="-285750">
              <a:buFont typeface="Arial"/>
              <a:buChar char="•"/>
            </a:pPr>
            <a:r>
              <a:rPr lang="en-US" sz="3000" dirty="0"/>
              <a:t>Few data are available about specific </a:t>
            </a:r>
            <a:r>
              <a:rPr lang="en-US" sz="3000" dirty="0" smtClean="0"/>
              <a:t>metabolites</a:t>
            </a:r>
          </a:p>
          <a:p>
            <a:pPr marL="914400" lvl="1" indent="-457200">
              <a:buFont typeface="Lucida Grande"/>
              <a:buChar char="-"/>
            </a:pPr>
            <a:r>
              <a:rPr lang="en-US" sz="3000" dirty="0" smtClean="0"/>
              <a:t>most have been done in urine</a:t>
            </a:r>
          </a:p>
        </p:txBody>
      </p:sp>
      <p:sp>
        <p:nvSpPr>
          <p:cNvPr id="8" name="TextBox 7"/>
          <p:cNvSpPr txBox="1"/>
          <p:nvPr/>
        </p:nvSpPr>
        <p:spPr>
          <a:xfrm>
            <a:off x="457200" y="6466015"/>
            <a:ext cx="2363799" cy="276999"/>
          </a:xfrm>
          <a:prstGeom prst="rect">
            <a:avLst/>
          </a:prstGeom>
          <a:noFill/>
        </p:spPr>
        <p:txBody>
          <a:bodyPr wrap="square" rtlCol="0">
            <a:spAutoFit/>
          </a:bodyPr>
          <a:lstStyle/>
          <a:p>
            <a:r>
              <a:rPr lang="en-US" sz="1200" i="1" dirty="0" smtClean="0"/>
              <a:t>image from </a:t>
            </a:r>
            <a:r>
              <a:rPr lang="en-US" sz="1200" dirty="0" smtClean="0">
                <a:hlinkClick r:id="rId3"/>
              </a:rPr>
              <a:t>commtechlab.msu.edu</a:t>
            </a:r>
            <a:r>
              <a:rPr lang="en-US" sz="1200" i="1" dirty="0" smtClean="0"/>
              <a:t> </a:t>
            </a:r>
            <a:endParaRPr lang="en-US" sz="1200" i="1" dirty="0"/>
          </a:p>
        </p:txBody>
      </p:sp>
    </p:spTree>
    <p:extLst>
      <p:ext uri="{BB962C8B-B14F-4D97-AF65-F5344CB8AC3E}">
        <p14:creationId xmlns:p14="http://schemas.microsoft.com/office/powerpoint/2010/main" val="850632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2550</TotalTime>
  <Words>2585</Words>
  <Application>Microsoft Macintosh PowerPoint</Application>
  <PresentationFormat>On-screen Show (4:3)</PresentationFormat>
  <Paragraphs>246</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Processing and Storage of Samples for Metabolomics Assays</vt:lpstr>
      <vt:lpstr>Outline</vt:lpstr>
      <vt:lpstr>Sample Collection</vt:lpstr>
      <vt:lpstr>Sample Collection</vt:lpstr>
      <vt:lpstr>Urine Sample Collection</vt:lpstr>
      <vt:lpstr>Urine Sample Processing</vt:lpstr>
      <vt:lpstr>Urine Sample Processing</vt:lpstr>
      <vt:lpstr>Blood Collection</vt:lpstr>
      <vt:lpstr>Sample Storage</vt:lpstr>
      <vt:lpstr>Sample Stability</vt:lpstr>
      <vt:lpstr>Sample Stability</vt:lpstr>
      <vt:lpstr>NMR Assay of Un-extracted Plasma and Serum Samples</vt:lpstr>
      <vt:lpstr>Methanol:Chloroform Extraction</vt:lpstr>
      <vt:lpstr>Methanol:Chloroform Extraction Whole Blood Extraction SOP</vt:lpstr>
      <vt:lpstr>Methanol:Chloroform Extraction A few things to keep in mind…</vt:lpstr>
      <vt:lpstr>Methanol:Chloroform Extraction</vt:lpstr>
      <vt:lpstr>Methanol:Chloroform Extraction</vt:lpstr>
      <vt:lpstr>Methanol:Chloroform Extraction</vt:lpstr>
      <vt:lpstr>Methanol:Chloroform Extraction</vt:lpstr>
      <vt:lpstr>Methanol:Chloroform Extraction</vt:lpstr>
      <vt:lpstr>Methanol:Chloroform Extraction</vt:lpstr>
      <vt:lpstr>Methanol:Chloroform Extraction</vt:lpstr>
      <vt:lpstr>Equipment and Lab Requirements</vt:lpstr>
      <vt:lpstr>Technology will Drive the Field of Metabolomics</vt:lpstr>
      <vt:lpstr>Other Extraction Methods</vt:lpstr>
      <vt:lpstr>Biobanking/Biorepositories </vt:lpstr>
      <vt:lpstr>Biobanking/Biorepositories</vt:lpstr>
      <vt:lpstr>Summary</vt:lpstr>
      <vt:lpstr>Acknowledgements</vt:lpstr>
      <vt:lpstr>Methanol/Chloroform Extracted Serum</vt:lpstr>
      <vt:lpstr>Methanol/Chloroform Extracted Whole Blood</vt:lpstr>
      <vt:lpstr>Added Step for Serum Samples</vt:lpstr>
      <vt:lpstr>Extracted and Filtered Serum + DSS </vt:lpstr>
      <vt:lpstr>Same Phenomenon in Serum + TSP</vt:lpstr>
      <vt:lpstr>Overlap of Unknown Peak with Our Internal Standard Methyl Peak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Stringer</dc:creator>
  <cp:lastModifiedBy>Kathleen Stringer</cp:lastModifiedBy>
  <cp:revision>173</cp:revision>
  <cp:lastPrinted>2014-05-22T12:38:44Z</cp:lastPrinted>
  <dcterms:created xsi:type="dcterms:W3CDTF">2013-06-21T15:28:12Z</dcterms:created>
  <dcterms:modified xsi:type="dcterms:W3CDTF">2014-06-02T03:31:54Z</dcterms:modified>
</cp:coreProperties>
</file>